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46"/>
  </p:notesMasterIdLst>
  <p:sldIdLst>
    <p:sldId id="256" r:id="rId5"/>
    <p:sldId id="259" r:id="rId6"/>
    <p:sldId id="260" r:id="rId7"/>
    <p:sldId id="257" r:id="rId8"/>
    <p:sldId id="281" r:id="rId9"/>
    <p:sldId id="293" r:id="rId10"/>
    <p:sldId id="282" r:id="rId11"/>
    <p:sldId id="294" r:id="rId12"/>
    <p:sldId id="283" r:id="rId13"/>
    <p:sldId id="270" r:id="rId14"/>
    <p:sldId id="295" r:id="rId15"/>
    <p:sldId id="296" r:id="rId16"/>
    <p:sldId id="297" r:id="rId17"/>
    <p:sldId id="298" r:id="rId18"/>
    <p:sldId id="284" r:id="rId19"/>
    <p:sldId id="319" r:id="rId20"/>
    <p:sldId id="285" r:id="rId21"/>
    <p:sldId id="304" r:id="rId22"/>
    <p:sldId id="299" r:id="rId23"/>
    <p:sldId id="302" r:id="rId24"/>
    <p:sldId id="303" r:id="rId25"/>
    <p:sldId id="305" r:id="rId26"/>
    <p:sldId id="311" r:id="rId27"/>
    <p:sldId id="312" r:id="rId28"/>
    <p:sldId id="306" r:id="rId29"/>
    <p:sldId id="289" r:id="rId30"/>
    <p:sldId id="314" r:id="rId31"/>
    <p:sldId id="315" r:id="rId32"/>
    <p:sldId id="316" r:id="rId33"/>
    <p:sldId id="317" r:id="rId34"/>
    <p:sldId id="318" r:id="rId35"/>
    <p:sldId id="300" r:id="rId36"/>
    <p:sldId id="290" r:id="rId37"/>
    <p:sldId id="301" r:id="rId38"/>
    <p:sldId id="291" r:id="rId39"/>
    <p:sldId id="321" r:id="rId40"/>
    <p:sldId id="322" r:id="rId41"/>
    <p:sldId id="320" r:id="rId42"/>
    <p:sldId id="292" r:id="rId43"/>
    <p:sldId id="323" r:id="rId44"/>
    <p:sldId id="279" r:id="rId45"/>
  </p:sldIdLst>
  <p:sldSz cx="9144000" cy="5143500" type="screen16x9"/>
  <p:notesSz cx="6858000" cy="9144000"/>
  <p:embeddedFontLst>
    <p:embeddedFont>
      <p:font typeface="DM Sans" panose="020B0604020202020204" charset="0"/>
      <p:regular r:id="rId47"/>
      <p:bold r:id="rId48"/>
      <p:italic r:id="rId49"/>
      <p:boldItalic r:id="rId50"/>
    </p:embeddedFont>
    <p:embeddedFont>
      <p:font typeface="Palatino Linotype" panose="02040502050505030304" pitchFamily="18" charset="0"/>
      <p:regular r:id="rId51"/>
      <p:bold r:id="rId52"/>
      <p:italic r:id="rId53"/>
      <p:boldItalic r:id="rId54"/>
    </p:embeddedFont>
    <p:embeddedFont>
      <p:font typeface="Passion One" panose="020B0604020202020204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B61924-B81B-409F-984F-F51BCB1B4291}" v="16" dt="2020-08-27T18:16:32.292"/>
  </p1510:revLst>
</p1510:revInfo>
</file>

<file path=ppt/tableStyles.xml><?xml version="1.0" encoding="utf-8"?>
<a:tblStyleLst xmlns:a="http://schemas.openxmlformats.org/drawingml/2006/main" def="{A5449937-DE8B-491D-B6C8-F8519D2F4B91}">
  <a:tblStyle styleId="{A5449937-DE8B-491D-B6C8-F8519D2F4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Bastidas Martinez" userId="S::rodrigo.bastidas@javeriana.edu.co::edd4a24f-5caa-4d25-91bb-fc6452ba4072" providerId="AD" clId="Web-{F1B61924-B81B-409F-984F-F51BCB1B4291}"/>
    <pc:docChg chg="modSld sldOrd">
      <pc:chgData name="Rodrigo Bastidas Martinez" userId="S::rodrigo.bastidas@javeriana.edu.co::edd4a24f-5caa-4d25-91bb-fc6452ba4072" providerId="AD" clId="Web-{F1B61924-B81B-409F-984F-F51BCB1B4291}" dt="2020-08-27T18:16:32.292" v="13" actId="1076"/>
      <pc:docMkLst>
        <pc:docMk/>
      </pc:docMkLst>
      <pc:sldChg chg="modSp">
        <pc:chgData name="Rodrigo Bastidas Martinez" userId="S::rodrigo.bastidas@javeriana.edu.co::edd4a24f-5caa-4d25-91bb-fc6452ba4072" providerId="AD" clId="Web-{F1B61924-B81B-409F-984F-F51BCB1B4291}" dt="2020-08-27T18:16:21.402" v="12" actId="1076"/>
        <pc:sldMkLst>
          <pc:docMk/>
          <pc:sldMk cId="2100515492" sldId="299"/>
        </pc:sldMkLst>
        <pc:picChg chg="mod">
          <ac:chgData name="Rodrigo Bastidas Martinez" userId="S::rodrigo.bastidas@javeriana.edu.co::edd4a24f-5caa-4d25-91bb-fc6452ba4072" providerId="AD" clId="Web-{F1B61924-B81B-409F-984F-F51BCB1B4291}" dt="2020-08-27T18:16:21.402" v="12" actId="1076"/>
          <ac:picMkLst>
            <pc:docMk/>
            <pc:sldMk cId="2100515492" sldId="299"/>
            <ac:picMk id="28" creationId="{3FE901A1-6F6F-41E1-A99D-D9C41DE25CDC}"/>
          </ac:picMkLst>
        </pc:picChg>
      </pc:sldChg>
      <pc:sldChg chg="addSp modSp ord">
        <pc:chgData name="Rodrigo Bastidas Martinez" userId="S::rodrigo.bastidas@javeriana.edu.co::edd4a24f-5caa-4d25-91bb-fc6452ba4072" providerId="AD" clId="Web-{F1B61924-B81B-409F-984F-F51BCB1B4291}" dt="2020-08-27T18:16:32.292" v="13" actId="1076"/>
        <pc:sldMkLst>
          <pc:docMk/>
          <pc:sldMk cId="3453033260" sldId="304"/>
        </pc:sldMkLst>
        <pc:picChg chg="add mod">
          <ac:chgData name="Rodrigo Bastidas Martinez" userId="S::rodrigo.bastidas@javeriana.edu.co::edd4a24f-5caa-4d25-91bb-fc6452ba4072" providerId="AD" clId="Web-{F1B61924-B81B-409F-984F-F51BCB1B4291}" dt="2020-08-27T18:15:59.823" v="9" actId="1076"/>
          <ac:picMkLst>
            <pc:docMk/>
            <pc:sldMk cId="3453033260" sldId="304"/>
            <ac:picMk id="2" creationId="{2E1CBE38-5DB1-4E90-9810-5112A25BD02B}"/>
          </ac:picMkLst>
        </pc:picChg>
        <pc:picChg chg="mod">
          <ac:chgData name="Rodrigo Bastidas Martinez" userId="S::rodrigo.bastidas@javeriana.edu.co::edd4a24f-5caa-4d25-91bb-fc6452ba4072" providerId="AD" clId="Web-{F1B61924-B81B-409F-984F-F51BCB1B4291}" dt="2020-08-27T18:16:32.292" v="13" actId="1076"/>
          <ac:picMkLst>
            <pc:docMk/>
            <pc:sldMk cId="3453033260" sldId="304"/>
            <ac:picMk id="8" creationId="{04BC0708-9524-405E-B364-C174797EDB01}"/>
          </ac:picMkLst>
        </pc:picChg>
      </pc:sldChg>
      <pc:sldChg chg="modSp">
        <pc:chgData name="Rodrigo Bastidas Martinez" userId="S::rodrigo.bastidas@javeriana.edu.co::edd4a24f-5caa-4d25-91bb-fc6452ba4072" providerId="AD" clId="Web-{F1B61924-B81B-409F-984F-F51BCB1B4291}" dt="2020-08-27T18:04:02.467" v="4" actId="20577"/>
        <pc:sldMkLst>
          <pc:docMk/>
          <pc:sldMk cId="3147984003" sldId="306"/>
        </pc:sldMkLst>
        <pc:spChg chg="mod">
          <ac:chgData name="Rodrigo Bastidas Martinez" userId="S::rodrigo.bastidas@javeriana.edu.co::edd4a24f-5caa-4d25-91bb-fc6452ba4072" providerId="AD" clId="Web-{F1B61924-B81B-409F-984F-F51BCB1B4291}" dt="2020-08-27T18:04:02.467" v="4" actId="20577"/>
          <ac:spMkLst>
            <pc:docMk/>
            <pc:sldMk cId="3147984003" sldId="306"/>
            <ac:spMk id="430" creationId="{00000000-0000-0000-0000-000000000000}"/>
          </ac:spMkLst>
        </pc:spChg>
      </pc:sldChg>
      <pc:sldChg chg="delSp modSp">
        <pc:chgData name="Rodrigo Bastidas Martinez" userId="S::rodrigo.bastidas@javeriana.edu.co::edd4a24f-5caa-4d25-91bb-fc6452ba4072" providerId="AD" clId="Web-{F1B61924-B81B-409F-984F-F51BCB1B4291}" dt="2020-08-27T17:52:31.548" v="2" actId="1076"/>
        <pc:sldMkLst>
          <pc:docMk/>
          <pc:sldMk cId="1632279512" sldId="321"/>
        </pc:sldMkLst>
        <pc:spChg chg="del">
          <ac:chgData name="Rodrigo Bastidas Martinez" userId="S::rodrigo.bastidas@javeriana.edu.co::edd4a24f-5caa-4d25-91bb-fc6452ba4072" providerId="AD" clId="Web-{F1B61924-B81B-409F-984F-F51BCB1B4291}" dt="2020-08-27T17:52:26.923" v="1"/>
          <ac:spMkLst>
            <pc:docMk/>
            <pc:sldMk cId="1632279512" sldId="321"/>
            <ac:spMk id="193" creationId="{00000000-0000-0000-0000-000000000000}"/>
          </ac:spMkLst>
        </pc:spChg>
        <pc:graphicFrameChg chg="mod">
          <ac:chgData name="Rodrigo Bastidas Martinez" userId="S::rodrigo.bastidas@javeriana.edu.co::edd4a24f-5caa-4d25-91bb-fc6452ba4072" providerId="AD" clId="Web-{F1B61924-B81B-409F-984F-F51BCB1B4291}" dt="2020-08-27T17:52:31.548" v="2" actId="1076"/>
          <ac:graphicFrameMkLst>
            <pc:docMk/>
            <pc:sldMk cId="1632279512" sldId="321"/>
            <ac:graphicFrameMk id="2" creationId="{D631630F-0DFB-42D1-B332-9DEBECE1439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d590075ef_0_25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d590075ef_0_25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d590075ef_0_25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d590075ef_0_25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790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d590075ef_0_25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d590075ef_0_25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5047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d590075ef_0_25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d590075ef_0_25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773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d590075ef_0_25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d590075ef_0_25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005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258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568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462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590075ef_0_25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590075ef_0_25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070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590075ef_0_25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590075ef_0_25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376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fe98c79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fe98c79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590075ef_0_25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590075ef_0_25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665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590075ef_0_25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590075ef_0_25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826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590075ef_0_25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590075ef_0_25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844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590075ef_0_25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590075ef_0_25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425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590075ef_0_25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590075ef_0_25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175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590075ef_0_25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590075ef_0_25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166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681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671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191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687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016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081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590075ef_0_25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590075ef_0_25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611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930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d590075ef_0_25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d590075ef_0_25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884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475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494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272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161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54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292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590075ef_0_26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590075ef_0_26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43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73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543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45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02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05576" y="1263788"/>
            <a:ext cx="3417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05575" y="3087113"/>
            <a:ext cx="2736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5500" y="125"/>
            <a:ext cx="3341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5000" y="358163"/>
            <a:ext cx="4201800" cy="442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625"/>
            <a:ext cx="4106700" cy="2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4875" y="3039300"/>
            <a:ext cx="3099000" cy="7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85250" y="1015950"/>
            <a:ext cx="2965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1667925" y="538800"/>
            <a:ext cx="68394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18300" y="-40625"/>
            <a:ext cx="768900" cy="51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 rot="-5400000">
            <a:off x="-1228750" y="219060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78575" y="-85900"/>
            <a:ext cx="781800" cy="46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210257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210257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3"/>
          </p:nvPr>
        </p:nvSpPr>
        <p:spPr>
          <a:xfrm>
            <a:off x="4328600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4328600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5"/>
          </p:nvPr>
        </p:nvSpPr>
        <p:spPr>
          <a:xfrm>
            <a:off x="655462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655462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AND_BODY_1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-75325"/>
            <a:ext cx="4106700" cy="131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704875" y="1768950"/>
            <a:ext cx="4335900" cy="13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704875" y="3488125"/>
            <a:ext cx="3534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682575" y="671400"/>
            <a:ext cx="3072600" cy="380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ssion One"/>
              <a:buNone/>
              <a:defRPr sz="2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6" r:id="rId6"/>
    <p:sldLayoutId id="2147483668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f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G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5035223" y="1828145"/>
            <a:ext cx="4302780" cy="116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LxEcoturismo</a:t>
            </a:r>
            <a:endParaRPr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5405575" y="3087112"/>
            <a:ext cx="2736900" cy="1649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Carlos A. </a:t>
            </a:r>
            <a:r>
              <a:rPr lang="en-US" b="1" dirty="0" err="1">
                <a:solidFill>
                  <a:schemeClr val="bg2"/>
                </a:solidFill>
              </a:rPr>
              <a:t>Merchán</a:t>
            </a:r>
            <a:endParaRPr lang="en-US" b="1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Rigoberto Giraldo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Rodrigo </a:t>
            </a:r>
            <a:r>
              <a:rPr lang="en-US" b="1" dirty="0" err="1">
                <a:solidFill>
                  <a:schemeClr val="bg2"/>
                </a:solidFill>
              </a:rPr>
              <a:t>Bastidas</a:t>
            </a:r>
            <a:endParaRPr lang="en-US" b="1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Luz E. González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/>
                </a:solidFill>
              </a:rPr>
              <a:t>Natalia León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524163-50B5-4EA5-95FF-35E12732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0" y="2514976"/>
            <a:ext cx="1624014" cy="410277"/>
          </a:xfrm>
          <a:prstGeom prst="rect">
            <a:avLst/>
          </a:prstGeom>
        </p:spPr>
      </p:pic>
      <p:pic>
        <p:nvPicPr>
          <p:cNvPr id="1026" name="Picture 2" descr="Costa Rica, del ecoturismo a la sostenibilidad inclusiva e ...">
            <a:extLst>
              <a:ext uri="{FF2B5EF4-FFF2-40B4-BE49-F238E27FC236}">
                <a16:creationId xmlns:a16="http://schemas.microsoft.com/office/drawing/2014/main" id="{3CD73137-3A71-4A81-9834-9785C921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400175"/>
            <a:ext cx="44767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-205750" y="226825"/>
            <a:ext cx="1342800" cy="3207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ADMINISTRACIÓN</a:t>
            </a:r>
            <a:endParaRPr dirty="0"/>
          </a:p>
        </p:txBody>
      </p:sp>
      <p:pic>
        <p:nvPicPr>
          <p:cNvPr id="463" name="Google Shape;463;p43"/>
          <p:cNvPicPr preferRelativeResize="0"/>
          <p:nvPr/>
        </p:nvPicPr>
        <p:blipFill rotWithShape="1">
          <a:blip r:embed="rId3">
            <a:alphaModFix/>
          </a:blip>
          <a:srcRect l="28530" r="28849"/>
          <a:stretch/>
        </p:blipFill>
        <p:spPr>
          <a:xfrm>
            <a:off x="5856300" y="0"/>
            <a:ext cx="3287697" cy="5143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4" name="Google Shape;464;p43"/>
          <p:cNvGraphicFramePr/>
          <p:nvPr>
            <p:extLst>
              <p:ext uri="{D42A27DB-BD31-4B8C-83A1-F6EECF244321}">
                <p14:modId xmlns:p14="http://schemas.microsoft.com/office/powerpoint/2010/main" val="2595424599"/>
              </p:ext>
            </p:extLst>
          </p:nvPr>
        </p:nvGraphicFramePr>
        <p:xfrm>
          <a:off x="1526794" y="133424"/>
          <a:ext cx="3782600" cy="4876650"/>
        </p:xfrm>
        <a:graphic>
          <a:graphicData uri="http://schemas.openxmlformats.org/drawingml/2006/table">
            <a:tbl>
              <a:tblPr>
                <a:noFill/>
                <a:tableStyleId>{A5449937-DE8B-491D-B6C8-F8519D2F4B91}</a:tableStyleId>
              </a:tblPr>
              <a:tblGrid>
                <a:gridCol w="973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8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HU-001</a:t>
                      </a:r>
                      <a:endParaRPr sz="1800" dirty="0">
                        <a:solidFill>
                          <a:schemeClr val="accent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DM Sans"/>
                          <a:cs typeface="Arial"/>
                          <a:sym typeface="DM Sans"/>
                        </a:rPr>
                        <a:t>Como administrador del sistema, quiero registrar los proveedores para obtener el catálogo de sus productos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DM Sans"/>
                        <a:cs typeface="Arial"/>
                        <a:sym typeface="DM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HU-002	</a:t>
                      </a:r>
                      <a:endParaRPr sz="1800" dirty="0">
                        <a:solidFill>
                          <a:schemeClr val="accent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DM Sans"/>
                          <a:cs typeface="Arial"/>
                          <a:sym typeface="DM Sans"/>
                        </a:rPr>
                        <a:t>Como administrador del sistema, puedo verificar los productos ofertados por los proveedores</a:t>
                      </a:r>
                      <a:r>
                        <a:rPr lang="es-ES" sz="1300" dirty="0">
                          <a:solidFill>
                            <a:schemeClr val="accent2"/>
                          </a:solidFill>
                          <a:latin typeface="DM Sans" panose="020B0604020202020204" charset="0"/>
                          <a:ea typeface="DM Sans"/>
                          <a:cs typeface="DM Sans"/>
                          <a:sym typeface="DM Sans"/>
                        </a:rPr>
                        <a:t>.</a:t>
                      </a:r>
                      <a:endParaRPr sz="1300" dirty="0">
                        <a:solidFill>
                          <a:schemeClr val="accent2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HU-003</a:t>
                      </a:r>
                      <a:endParaRPr sz="1800" dirty="0">
                        <a:solidFill>
                          <a:schemeClr val="accent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Como proveedor, quiero registrar mis productos y servicios para la selección o cotización del cliente</a:t>
                      </a:r>
                      <a:endParaRPr sz="1300" dirty="0">
                        <a:solidFill>
                          <a:schemeClr val="accent2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HU-004</a:t>
                      </a:r>
                      <a:endParaRPr sz="1800" dirty="0">
                        <a:solidFill>
                          <a:schemeClr val="accent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Como proveedor, quiero registrar mis productos y servicios para la selección o cotización del cliente</a:t>
                      </a:r>
                      <a:endParaRPr sz="1300" dirty="0">
                        <a:solidFill>
                          <a:schemeClr val="accent2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HU-005</a:t>
                      </a:r>
                      <a:endParaRPr sz="1800" dirty="0">
                        <a:solidFill>
                          <a:schemeClr val="accent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_tradnl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Arial"/>
                          <a:cs typeface="Arial"/>
                          <a:sym typeface="Arial"/>
                        </a:rPr>
                        <a:t>Como proveedor, puedo eliminar mis productos y servicios habilitados para evitar sobre demanda.</a:t>
                      </a:r>
                      <a:endParaRPr sz="1300" dirty="0">
                        <a:solidFill>
                          <a:schemeClr val="accent2"/>
                        </a:solidFill>
                        <a:latin typeface="DM Sans" panose="020B0604020202020204" charset="0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996813"/>
                  </a:ext>
                </a:extLst>
              </a:tr>
              <a:tr h="588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HU-006</a:t>
                      </a:r>
                      <a:endParaRPr sz="1800" dirty="0">
                        <a:solidFill>
                          <a:schemeClr val="accent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administrador del sistema requiero poder gestionar el contenido publicitario del portal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9122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-205750" y="226825"/>
            <a:ext cx="1342800" cy="3207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AUTENTICACIÓN</a:t>
            </a:r>
          </a:p>
        </p:txBody>
      </p:sp>
      <p:graphicFrame>
        <p:nvGraphicFramePr>
          <p:cNvPr id="464" name="Google Shape;464;p43"/>
          <p:cNvGraphicFramePr/>
          <p:nvPr>
            <p:extLst>
              <p:ext uri="{D42A27DB-BD31-4B8C-83A1-F6EECF244321}">
                <p14:modId xmlns:p14="http://schemas.microsoft.com/office/powerpoint/2010/main" val="3631612583"/>
              </p:ext>
            </p:extLst>
          </p:nvPr>
        </p:nvGraphicFramePr>
        <p:xfrm>
          <a:off x="1526794" y="226824"/>
          <a:ext cx="3782600" cy="4634737"/>
        </p:xfrm>
        <a:graphic>
          <a:graphicData uri="http://schemas.openxmlformats.org/drawingml/2006/table">
            <a:tbl>
              <a:tblPr>
                <a:noFill/>
                <a:tableStyleId>{A5449937-DE8B-491D-B6C8-F8519D2F4B91}</a:tableStyleId>
              </a:tblPr>
              <a:tblGrid>
                <a:gridCol w="973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897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HU-006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usuario requiero </a:t>
                      </a:r>
                      <a:r>
                        <a:rPr lang="es-CO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loguearme</a:t>
                      </a: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 al portal para hacer uso de las funcionalidades del sistema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9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800" b="0" i="0" u="none" strike="noStrike" cap="none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HU-007</a:t>
                      </a:r>
                      <a:endParaRPr lang="en-US" sz="1800" b="0" i="0" u="none" strike="noStrike" cap="none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usuario requiero recuperar la contraseña de mi cuenta de forma fácil y rápida para acceder al sistema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9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800" b="0" i="0" u="none" strike="noStrike" cap="none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HU-008</a:t>
                      </a:r>
                      <a:endParaRPr lang="en-US" sz="1800" b="0" i="0" u="none" strike="noStrike" cap="none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usuario requiero que, al momento de inscribirme en el portal, pueda llenar mis datos para quedar suscrito de forma segura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9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800" b="0" i="0" u="none" strike="noStrike" cap="none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HU-009</a:t>
                      </a:r>
                      <a:endParaRPr lang="en-US" sz="1800" b="0" i="0" u="none" strike="noStrike" cap="none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usuario requiero acceder solamente a los recursos del sistema para los cuales tengo permiso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9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HU-010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usuario requiero que mis datos no sean divulgados y no puedan ser accedidos por otros usuarios.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996813"/>
                  </a:ext>
                </a:extLst>
              </a:tr>
            </a:tbl>
          </a:graphicData>
        </a:graphic>
      </p:graphicFrame>
      <p:pic>
        <p:nvPicPr>
          <p:cNvPr id="3" name="Imagen 2" descr="Imagen que contiene exterior, montaña, pasto, verde&#10;&#10;Descripción generada automáticamente">
            <a:extLst>
              <a:ext uri="{FF2B5EF4-FFF2-40B4-BE49-F238E27FC236}">
                <a16:creationId xmlns:a16="http://schemas.microsoft.com/office/drawing/2014/main" id="{52061561-904D-4706-907A-00E93187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688" y="212793"/>
            <a:ext cx="3287696" cy="2269115"/>
          </a:xfrm>
          <a:prstGeom prst="rect">
            <a:avLst/>
          </a:prstGeom>
        </p:spPr>
      </p:pic>
      <p:pic>
        <p:nvPicPr>
          <p:cNvPr id="5" name="Imagen 4" descr="Imagen que contiene exterior, pasto, parado, comiendo&#10;&#10;Descripción generada automáticamente">
            <a:extLst>
              <a:ext uri="{FF2B5EF4-FFF2-40B4-BE49-F238E27FC236}">
                <a16:creationId xmlns:a16="http://schemas.microsoft.com/office/drawing/2014/main" id="{01B5C2B3-1F4D-42E6-AF06-FDFA23B03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806" y="2481908"/>
            <a:ext cx="3341578" cy="28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1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-205750" y="226825"/>
            <a:ext cx="1342800" cy="3207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 rot="-5400000">
            <a:off x="-642400" y="191364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COTIZACIÓN</a:t>
            </a:r>
            <a:endParaRPr dirty="0"/>
          </a:p>
        </p:txBody>
      </p:sp>
      <p:graphicFrame>
        <p:nvGraphicFramePr>
          <p:cNvPr id="464" name="Google Shape;464;p43"/>
          <p:cNvGraphicFramePr/>
          <p:nvPr>
            <p:extLst>
              <p:ext uri="{D42A27DB-BD31-4B8C-83A1-F6EECF244321}">
                <p14:modId xmlns:p14="http://schemas.microsoft.com/office/powerpoint/2010/main" val="303156910"/>
              </p:ext>
            </p:extLst>
          </p:nvPr>
        </p:nvGraphicFramePr>
        <p:xfrm>
          <a:off x="1556025" y="226824"/>
          <a:ext cx="3782600" cy="4421376"/>
        </p:xfrm>
        <a:graphic>
          <a:graphicData uri="http://schemas.openxmlformats.org/drawingml/2006/table">
            <a:tbl>
              <a:tblPr>
                <a:noFill/>
                <a:tableStyleId>{A5449937-DE8B-491D-B6C8-F8519D2F4B91}</a:tableStyleId>
              </a:tblPr>
              <a:tblGrid>
                <a:gridCol w="973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86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HU-011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cliente requiero buscar planes para visitar los sitios ecoturísticos de mi interés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82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800" b="0" i="0" u="none" strike="noStrike" cap="none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HU-012</a:t>
                      </a:r>
                      <a:endParaRPr lang="en-US" sz="1800" b="0" i="0" u="none" strike="noStrike" cap="none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cliente requiero seleccionar las opciones de hospedaje que se encuentren disponibles para el sitio turístico seleccionado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82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800" b="0" i="0" u="none" strike="noStrike" cap="none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HU-013</a:t>
                      </a:r>
                      <a:endParaRPr lang="en-US" sz="1800" b="0" i="0" u="none" strike="noStrike" cap="none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cliente requiero seleccionar las opciones de transporte que se encuentren disponibles para el sitio turístico seleccionado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6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HU-014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cliente requiero poder visualizar un resumen de la cotización realizada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Imagen 2" descr="Imagen que contiene exterior, roca, agua, parado&#10;&#10;Descripción generada automáticamente">
            <a:extLst>
              <a:ext uri="{FF2B5EF4-FFF2-40B4-BE49-F238E27FC236}">
                <a16:creationId xmlns:a16="http://schemas.microsoft.com/office/drawing/2014/main" id="{6826BF95-7532-43C8-9C15-7AA56C9A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46" y="3036782"/>
            <a:ext cx="3218447" cy="2333541"/>
          </a:xfrm>
          <a:prstGeom prst="rect">
            <a:avLst/>
          </a:prstGeom>
        </p:spPr>
      </p:pic>
      <p:pic>
        <p:nvPicPr>
          <p:cNvPr id="5" name="Imagen 4" descr="Imagen que contiene exterior, pasto, roca, naturaleza&#10;&#10;Descripción generada automáticamente">
            <a:extLst>
              <a:ext uri="{FF2B5EF4-FFF2-40B4-BE49-F238E27FC236}">
                <a16:creationId xmlns:a16="http://schemas.microsoft.com/office/drawing/2014/main" id="{0C0CCA64-20B1-471F-812D-DB5A57E0D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547" y="226824"/>
            <a:ext cx="3218447" cy="28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2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-205750" y="226825"/>
            <a:ext cx="1342800" cy="3207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 rot="-5400000">
            <a:off x="-642400" y="208128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RESERVA</a:t>
            </a:r>
            <a:endParaRPr dirty="0"/>
          </a:p>
        </p:txBody>
      </p:sp>
      <p:graphicFrame>
        <p:nvGraphicFramePr>
          <p:cNvPr id="464" name="Google Shape;464;p43"/>
          <p:cNvGraphicFramePr/>
          <p:nvPr>
            <p:extLst>
              <p:ext uri="{D42A27DB-BD31-4B8C-83A1-F6EECF244321}">
                <p14:modId xmlns:p14="http://schemas.microsoft.com/office/powerpoint/2010/main" val="2335933075"/>
              </p:ext>
            </p:extLst>
          </p:nvPr>
        </p:nvGraphicFramePr>
        <p:xfrm>
          <a:off x="1556025" y="226825"/>
          <a:ext cx="3782600" cy="3804156"/>
        </p:xfrm>
        <a:graphic>
          <a:graphicData uri="http://schemas.openxmlformats.org/drawingml/2006/table">
            <a:tbl>
              <a:tblPr>
                <a:noFill/>
                <a:tableStyleId>{A5449937-DE8B-491D-B6C8-F8519D2F4B91}</a:tableStyleId>
              </a:tblPr>
              <a:tblGrid>
                <a:gridCol w="973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6328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HU-015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cliente requiero confirmar los datos de la actividad turística escogida para poder realizar la reserva de la actividad seleccionada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12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HU-016</a:t>
                      </a:r>
                      <a:endParaRPr lang="en-US" sz="1800" b="0" i="0" u="none" strike="noStrike" cap="none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cliente requiero que se me notifique la reserva realizada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474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HU-017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cliente requiero poder realizar el pago de la cotización seleccionada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Imagen 2" descr="Imagen que contiene edificio, cama, barco, grande&#10;&#10;Descripción generada automáticamente">
            <a:extLst>
              <a:ext uri="{FF2B5EF4-FFF2-40B4-BE49-F238E27FC236}">
                <a16:creationId xmlns:a16="http://schemas.microsoft.com/office/drawing/2014/main" id="{B3D4F217-4C18-4252-877E-592DF959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14" y="278605"/>
            <a:ext cx="2887755" cy="1921670"/>
          </a:xfrm>
          <a:prstGeom prst="rect">
            <a:avLst/>
          </a:prstGeom>
        </p:spPr>
      </p:pic>
      <p:pic>
        <p:nvPicPr>
          <p:cNvPr id="5" name="Imagen 4" descr="Imagen que contiene interior, silla, edificio, tabla&#10;&#10;Descripción generada automáticamente">
            <a:extLst>
              <a:ext uri="{FF2B5EF4-FFF2-40B4-BE49-F238E27FC236}">
                <a16:creationId xmlns:a16="http://schemas.microsoft.com/office/drawing/2014/main" id="{7A90F0DD-B173-4E3F-8FE6-C5A1E01C0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414" y="2473290"/>
            <a:ext cx="2887755" cy="19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67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-205750" y="226825"/>
            <a:ext cx="1342800" cy="3207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 rot="-5400000">
            <a:off x="-642400" y="1983374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REPORTES</a:t>
            </a:r>
            <a:endParaRPr dirty="0"/>
          </a:p>
        </p:txBody>
      </p:sp>
      <p:graphicFrame>
        <p:nvGraphicFramePr>
          <p:cNvPr id="464" name="Google Shape;464;p43"/>
          <p:cNvGraphicFramePr/>
          <p:nvPr>
            <p:extLst>
              <p:ext uri="{D42A27DB-BD31-4B8C-83A1-F6EECF244321}">
                <p14:modId xmlns:p14="http://schemas.microsoft.com/office/powerpoint/2010/main" val="50676740"/>
              </p:ext>
            </p:extLst>
          </p:nvPr>
        </p:nvGraphicFramePr>
        <p:xfrm>
          <a:off x="1556025" y="226824"/>
          <a:ext cx="3782600" cy="3606035"/>
        </p:xfrm>
        <a:graphic>
          <a:graphicData uri="http://schemas.openxmlformats.org/drawingml/2006/table">
            <a:tbl>
              <a:tblPr>
                <a:noFill/>
                <a:tableStyleId>{A5449937-DE8B-491D-B6C8-F8519D2F4B91}</a:tableStyleId>
              </a:tblPr>
              <a:tblGrid>
                <a:gridCol w="973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92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HU-018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administrador requiero poder generar consultas de estadísticas de ventas para conocer los principales indicadores relacionados con ventas realizadas desde el portal en un periodo determinado.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676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HU-019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DM Sans" panose="020B0604020202020204" charset="0"/>
                          <a:ea typeface="Times New Roman" panose="02020603050405020304" pitchFamily="18" charset="0"/>
                          <a:cs typeface="Arial"/>
                          <a:sym typeface="Arial"/>
                        </a:rPr>
                        <a:t>Como administrador requiero poder generar un reporte de navegación de los usuarios para analizar el comportamiento de los mismos en su interacción con el portal.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142BA94-8095-4E57-84E7-627E8C21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75" y="1191641"/>
            <a:ext cx="27241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5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04875" y="224333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b="1" dirty="0"/>
              <a:t>Requisitos No Funcionales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704875" y="158303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F8AF0B9-7B54-47EE-A047-8D098D652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700" y="0"/>
            <a:ext cx="50373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7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1456266" y="528960"/>
            <a:ext cx="7146714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ES" sz="1800" b="0" i="0" dirty="0">
                <a:effectLst/>
                <a:latin typeface="DM Sans" panose="020B0604020202020204" charset="0"/>
              </a:rPr>
              <a:t>Capacidad de respuesta de las funcionalidades del negocio para temporadas altas como puentes y festivos.</a:t>
            </a:r>
            <a:endParaRPr lang="es-ES" sz="2400" b="0" i="0" dirty="0">
              <a:effectLst/>
              <a:latin typeface="DM Sans" panose="020B0604020202020204" charset="0"/>
            </a:endParaRPr>
          </a:p>
          <a:p>
            <a:pPr algn="l"/>
            <a:r>
              <a:rPr lang="es-ES" sz="1800" b="0" i="0" dirty="0">
                <a:effectLst/>
                <a:latin typeface="DM Sans" panose="020B0604020202020204" charset="0"/>
              </a:rPr>
              <a:t>Soporte de canales de atención a través de la Web, dispositivos móviles y nuevas interfaces de interacción e integración de procesos B2B</a:t>
            </a:r>
            <a:endParaRPr lang="es-ES" sz="2400" b="0" i="0" dirty="0">
              <a:effectLst/>
              <a:latin typeface="DM Sans" panose="020B0604020202020204" charset="0"/>
            </a:endParaRPr>
          </a:p>
          <a:p>
            <a:pPr algn="l"/>
            <a:r>
              <a:rPr lang="es-ES" sz="1800" b="0" i="0" dirty="0">
                <a:effectLst/>
                <a:latin typeface="DM Sans" panose="020B0604020202020204" charset="0"/>
              </a:rPr>
              <a:t>Soporte de recolección de información de navegación de los usuarios para futuro análisis (</a:t>
            </a:r>
            <a:r>
              <a:rPr lang="es-ES" sz="1800" b="0" i="0" dirty="0" err="1">
                <a:effectLst/>
                <a:latin typeface="DM Sans" panose="020B0604020202020204" charset="0"/>
              </a:rPr>
              <a:t>Tagging</a:t>
            </a:r>
            <a:r>
              <a:rPr lang="es-ES" sz="1800" b="0" i="0" dirty="0">
                <a:effectLst/>
                <a:latin typeface="DM Sans" panose="020B0604020202020204" charset="0"/>
              </a:rPr>
              <a:t>)</a:t>
            </a:r>
            <a:endParaRPr lang="es-ES" sz="2400" b="0" i="0" dirty="0">
              <a:effectLst/>
              <a:latin typeface="DM Sans" panose="020B0604020202020204" charset="0"/>
            </a:endParaRPr>
          </a:p>
          <a:p>
            <a:pPr algn="l"/>
            <a:r>
              <a:rPr lang="es-ES" sz="1800" b="0" i="0" dirty="0">
                <a:effectLst/>
                <a:latin typeface="DM Sans" panose="020B0604020202020204" charset="0"/>
              </a:rPr>
              <a:t>El sitio debe ser </a:t>
            </a:r>
            <a:r>
              <a:rPr lang="es-ES" sz="1800" b="0" i="0" dirty="0" err="1">
                <a:effectLst/>
                <a:latin typeface="DM Sans" panose="020B0604020202020204" charset="0"/>
              </a:rPr>
              <a:t>responsive</a:t>
            </a:r>
            <a:r>
              <a:rPr lang="es-ES" sz="1800" b="0" i="0" dirty="0">
                <a:effectLst/>
                <a:latin typeface="DM Sans" panose="020B0604020202020204" charset="0"/>
              </a:rPr>
              <a:t>, este requerimiento tiene prioridad sobre cualquier desarrollo de app móvil</a:t>
            </a:r>
            <a:endParaRPr lang="es-ES" sz="2400" b="0" i="0" dirty="0">
              <a:effectLst/>
              <a:latin typeface="DM Sans" panose="020B0604020202020204" charset="0"/>
            </a:endParaRPr>
          </a:p>
          <a:p>
            <a:pPr algn="l"/>
            <a:r>
              <a:rPr lang="es-ES" sz="1800" b="0" i="0" dirty="0">
                <a:effectLst/>
                <a:latin typeface="DM Sans" panose="020B0604020202020204" charset="0"/>
              </a:rPr>
              <a:t>Permitir la comunicación entre la plataforma de </a:t>
            </a:r>
            <a:r>
              <a:rPr lang="es-ES" sz="1800" b="0" i="0" dirty="0" err="1">
                <a:effectLst/>
                <a:latin typeface="DM Sans" panose="020B0604020202020204" charset="0"/>
              </a:rPr>
              <a:t>ecotourismo</a:t>
            </a:r>
            <a:r>
              <a:rPr lang="es-ES" sz="1800" b="0" i="0" dirty="0">
                <a:effectLst/>
                <a:latin typeface="DM Sans" panose="020B0604020202020204" charset="0"/>
              </a:rPr>
              <a:t> con las aerolíneas y hoteles con la que se tiene convenios.</a:t>
            </a:r>
          </a:p>
          <a:p>
            <a:pPr algn="l"/>
            <a:r>
              <a:rPr lang="es-ES" sz="1800" dirty="0">
                <a:latin typeface="DM Sans" panose="020B0604020202020204" charset="0"/>
              </a:rPr>
              <a:t>Se requiere tener un MPV (Mínimo Producto Viable) para el día 24 de Septiembre.</a:t>
            </a:r>
            <a:endParaRPr lang="es-ES" sz="2400" b="0" i="0" dirty="0">
              <a:effectLst/>
              <a:latin typeface="DM Sans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1467840" y="2214600"/>
            <a:ext cx="445326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Requisitos No Funcionales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30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643915" y="2501076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/>
              <a:t>Mockups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643915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635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-205750" y="226824"/>
            <a:ext cx="1342800" cy="349935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 rot="-5400000">
            <a:off x="-648622" y="19293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AUTENTICACIÓN</a:t>
            </a:r>
          </a:p>
        </p:txBody>
      </p:sp>
      <p:sp>
        <p:nvSpPr>
          <p:cNvPr id="436" name="Google Shape;436;p41"/>
          <p:cNvSpPr/>
          <p:nvPr/>
        </p:nvSpPr>
        <p:spPr>
          <a:xfrm>
            <a:off x="4136673" y="1748550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7475775" y="375224"/>
            <a:ext cx="881100" cy="20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147448" y="375224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4BC0708-9524-405E-B364-C174797EDB0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06" y="246062"/>
            <a:ext cx="4981099" cy="4294188"/>
          </a:xfrm>
          <a:prstGeom prst="rect">
            <a:avLst/>
          </a:prstGeom>
        </p:spPr>
      </p:pic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1CBE38-5DB1-4E90-9810-5112A25BD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773" y="359569"/>
            <a:ext cx="20692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33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-205750" y="226824"/>
            <a:ext cx="1342800" cy="349935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 rot="-5400000">
            <a:off x="-648622" y="19293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ADMINISTRACIÓN</a:t>
            </a:r>
            <a:endParaRPr dirty="0"/>
          </a:p>
        </p:txBody>
      </p:sp>
      <p:sp>
        <p:nvSpPr>
          <p:cNvPr id="436" name="Google Shape;436;p41"/>
          <p:cNvSpPr/>
          <p:nvPr/>
        </p:nvSpPr>
        <p:spPr>
          <a:xfrm>
            <a:off x="4136673" y="1748550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7475775" y="375224"/>
            <a:ext cx="881100" cy="20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147448" y="375224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Imagen 2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FE901A1-6F6F-41E1-A99D-D9C41DE25C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15" y="47624"/>
            <a:ext cx="5212244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-205750" y="226825"/>
            <a:ext cx="1342800" cy="2073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4929200" y="813749"/>
            <a:ext cx="3752700" cy="3615375"/>
          </a:xfrm>
          <a:prstGeom prst="snip1Rect">
            <a:avLst>
              <a:gd name="adj" fmla="val 117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5385250" y="1015950"/>
            <a:ext cx="2965500" cy="3170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b="1" dirty="0"/>
              <a:t>Propuesta del proyecto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b="1" dirty="0"/>
              <a:t>Equipo de trabajo y roles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b="1" dirty="0"/>
              <a:t>WBS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b="1" dirty="0"/>
              <a:t>Requisitos Funcionales (Historias de Usuario)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b="1" dirty="0"/>
              <a:t>Requisitos No Funcionales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b="1" dirty="0"/>
              <a:t>Mockups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b="1" dirty="0"/>
              <a:t>Estimación de esfuerzo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b="1" dirty="0"/>
              <a:t>Costos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b="1" dirty="0"/>
              <a:t>Riesgos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b="1" dirty="0"/>
              <a:t>Administración de la configuración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b="1" dirty="0"/>
              <a:t>Reporte Gerencial</a:t>
            </a:r>
            <a:endParaRPr b="1"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 rot="-5400000">
            <a:off x="-117482" y="1300693"/>
            <a:ext cx="173186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Agenda</a:t>
            </a:r>
            <a:endParaRPr dirty="0"/>
          </a:p>
        </p:txBody>
      </p:sp>
      <p:grpSp>
        <p:nvGrpSpPr>
          <p:cNvPr id="221" name="Google Shape;221;p32"/>
          <p:cNvGrpSpPr/>
          <p:nvPr/>
        </p:nvGrpSpPr>
        <p:grpSpPr>
          <a:xfrm>
            <a:off x="2117401" y="1453885"/>
            <a:ext cx="1513046" cy="1317298"/>
            <a:chOff x="1190625" y="575725"/>
            <a:chExt cx="5219200" cy="4543975"/>
          </a:xfrm>
        </p:grpSpPr>
        <p:sp>
          <p:nvSpPr>
            <p:cNvPr id="222" name="Google Shape;222;p32"/>
            <p:cNvSpPr/>
            <p:nvPr/>
          </p:nvSpPr>
          <p:spPr>
            <a:xfrm>
              <a:off x="5286025" y="1286850"/>
              <a:ext cx="406150" cy="406125"/>
            </a:xfrm>
            <a:custGeom>
              <a:avLst/>
              <a:gdLst/>
              <a:ahLst/>
              <a:cxnLst/>
              <a:rect l="l" t="t" r="r" b="b"/>
              <a:pathLst>
                <a:path w="16246" h="16245" extrusionOk="0">
                  <a:moveTo>
                    <a:pt x="8123" y="6100"/>
                  </a:moveTo>
                  <a:cubicBezTo>
                    <a:pt x="9232" y="6100"/>
                    <a:pt x="10113" y="7013"/>
                    <a:pt x="10113" y="8122"/>
                  </a:cubicBezTo>
                  <a:cubicBezTo>
                    <a:pt x="10113" y="9232"/>
                    <a:pt x="9232" y="10145"/>
                    <a:pt x="8123" y="10145"/>
                  </a:cubicBezTo>
                  <a:cubicBezTo>
                    <a:pt x="7014" y="10145"/>
                    <a:pt x="6101" y="9232"/>
                    <a:pt x="6101" y="8122"/>
                  </a:cubicBezTo>
                  <a:cubicBezTo>
                    <a:pt x="6101" y="7013"/>
                    <a:pt x="7014" y="6100"/>
                    <a:pt x="8123" y="6100"/>
                  </a:cubicBezTo>
                  <a:close/>
                  <a:moveTo>
                    <a:pt x="8123" y="0"/>
                  </a:moveTo>
                  <a:cubicBezTo>
                    <a:pt x="3654" y="0"/>
                    <a:pt x="1" y="3654"/>
                    <a:pt x="1" y="8122"/>
                  </a:cubicBezTo>
                  <a:cubicBezTo>
                    <a:pt x="1" y="12591"/>
                    <a:pt x="3622" y="16245"/>
                    <a:pt x="8123" y="16245"/>
                  </a:cubicBezTo>
                  <a:cubicBezTo>
                    <a:pt x="12592" y="16245"/>
                    <a:pt x="16246" y="12591"/>
                    <a:pt x="16246" y="8122"/>
                  </a:cubicBezTo>
                  <a:cubicBezTo>
                    <a:pt x="16246" y="3654"/>
                    <a:pt x="12592" y="0"/>
                    <a:pt x="8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190625" y="575725"/>
              <a:ext cx="5219200" cy="4543975"/>
            </a:xfrm>
            <a:custGeom>
              <a:avLst/>
              <a:gdLst/>
              <a:ahLst/>
              <a:cxnLst/>
              <a:rect l="l" t="t" r="r" b="b"/>
              <a:pathLst>
                <a:path w="208768" h="181759" extrusionOk="0">
                  <a:moveTo>
                    <a:pt x="171939" y="26129"/>
                  </a:moveTo>
                  <a:cubicBezTo>
                    <a:pt x="177713" y="26129"/>
                    <a:pt x="182378" y="30794"/>
                    <a:pt x="182378" y="36567"/>
                  </a:cubicBezTo>
                  <a:cubicBezTo>
                    <a:pt x="182378" y="38459"/>
                    <a:pt x="181856" y="40351"/>
                    <a:pt x="180877" y="41950"/>
                  </a:cubicBezTo>
                  <a:cubicBezTo>
                    <a:pt x="180877" y="41982"/>
                    <a:pt x="180877" y="41982"/>
                    <a:pt x="180845" y="42015"/>
                  </a:cubicBezTo>
                  <a:lnTo>
                    <a:pt x="171939" y="57477"/>
                  </a:lnTo>
                  <a:lnTo>
                    <a:pt x="163001" y="42015"/>
                  </a:lnTo>
                  <a:cubicBezTo>
                    <a:pt x="163001" y="41982"/>
                    <a:pt x="163001" y="41982"/>
                    <a:pt x="162969" y="41950"/>
                  </a:cubicBezTo>
                  <a:cubicBezTo>
                    <a:pt x="161990" y="40351"/>
                    <a:pt x="161468" y="38459"/>
                    <a:pt x="161468" y="36567"/>
                  </a:cubicBezTo>
                  <a:cubicBezTo>
                    <a:pt x="161468" y="30794"/>
                    <a:pt x="166166" y="26129"/>
                    <a:pt x="171939" y="26129"/>
                  </a:cubicBezTo>
                  <a:close/>
                  <a:moveTo>
                    <a:pt x="135111" y="7568"/>
                  </a:moveTo>
                  <a:lnTo>
                    <a:pt x="135111" y="54769"/>
                  </a:lnTo>
                  <a:lnTo>
                    <a:pt x="73656" y="79332"/>
                  </a:lnTo>
                  <a:lnTo>
                    <a:pt x="73656" y="32164"/>
                  </a:lnTo>
                  <a:lnTo>
                    <a:pt x="135111" y="7568"/>
                  </a:lnTo>
                  <a:close/>
                  <a:moveTo>
                    <a:pt x="36828" y="80441"/>
                  </a:moveTo>
                  <a:cubicBezTo>
                    <a:pt x="37545" y="80441"/>
                    <a:pt x="38263" y="80506"/>
                    <a:pt x="38948" y="80637"/>
                  </a:cubicBezTo>
                  <a:lnTo>
                    <a:pt x="38981" y="80637"/>
                  </a:lnTo>
                  <a:lnTo>
                    <a:pt x="67556" y="86345"/>
                  </a:lnTo>
                  <a:lnTo>
                    <a:pt x="67556" y="107679"/>
                  </a:lnTo>
                  <a:lnTo>
                    <a:pt x="34805" y="101122"/>
                  </a:lnTo>
                  <a:cubicBezTo>
                    <a:pt x="29912" y="100176"/>
                    <a:pt x="26389" y="95870"/>
                    <a:pt x="26389" y="90880"/>
                  </a:cubicBezTo>
                  <a:cubicBezTo>
                    <a:pt x="26389" y="85106"/>
                    <a:pt x="31054" y="80441"/>
                    <a:pt x="36828" y="80441"/>
                  </a:cubicBezTo>
                  <a:close/>
                  <a:moveTo>
                    <a:pt x="111136" y="99295"/>
                  </a:moveTo>
                  <a:cubicBezTo>
                    <a:pt x="116910" y="99295"/>
                    <a:pt x="121607" y="103993"/>
                    <a:pt x="121607" y="109766"/>
                  </a:cubicBezTo>
                  <a:cubicBezTo>
                    <a:pt x="121607" y="114072"/>
                    <a:pt x="118997" y="117889"/>
                    <a:pt x="114985" y="119487"/>
                  </a:cubicBezTo>
                  <a:lnTo>
                    <a:pt x="114952" y="119487"/>
                  </a:lnTo>
                  <a:lnTo>
                    <a:pt x="73656" y="135993"/>
                  </a:lnTo>
                  <a:lnTo>
                    <a:pt x="73656" y="113485"/>
                  </a:lnTo>
                  <a:lnTo>
                    <a:pt x="107189" y="100078"/>
                  </a:lnTo>
                  <a:lnTo>
                    <a:pt x="107221" y="100078"/>
                  </a:lnTo>
                  <a:cubicBezTo>
                    <a:pt x="108461" y="99556"/>
                    <a:pt x="109766" y="99295"/>
                    <a:pt x="111136" y="99295"/>
                  </a:cubicBezTo>
                  <a:close/>
                  <a:moveTo>
                    <a:pt x="141211" y="6786"/>
                  </a:moveTo>
                  <a:lnTo>
                    <a:pt x="202667" y="19083"/>
                  </a:lnTo>
                  <a:lnTo>
                    <a:pt x="202667" y="161469"/>
                  </a:lnTo>
                  <a:lnTo>
                    <a:pt x="141211" y="149171"/>
                  </a:lnTo>
                  <a:lnTo>
                    <a:pt x="141211" y="60576"/>
                  </a:lnTo>
                  <a:lnTo>
                    <a:pt x="171320" y="66578"/>
                  </a:lnTo>
                  <a:cubicBezTo>
                    <a:pt x="171385" y="66610"/>
                    <a:pt x="171417" y="66610"/>
                    <a:pt x="171450" y="66610"/>
                  </a:cubicBezTo>
                  <a:lnTo>
                    <a:pt x="171580" y="66610"/>
                  </a:lnTo>
                  <a:cubicBezTo>
                    <a:pt x="171678" y="66643"/>
                    <a:pt x="171809" y="66643"/>
                    <a:pt x="171939" y="66643"/>
                  </a:cubicBezTo>
                  <a:cubicBezTo>
                    <a:pt x="172070" y="66643"/>
                    <a:pt x="172168" y="66643"/>
                    <a:pt x="172298" y="66610"/>
                  </a:cubicBezTo>
                  <a:lnTo>
                    <a:pt x="172363" y="66610"/>
                  </a:lnTo>
                  <a:cubicBezTo>
                    <a:pt x="172494" y="66610"/>
                    <a:pt x="172624" y="66578"/>
                    <a:pt x="172722" y="66545"/>
                  </a:cubicBezTo>
                  <a:cubicBezTo>
                    <a:pt x="172853" y="66513"/>
                    <a:pt x="172951" y="66480"/>
                    <a:pt x="173081" y="66415"/>
                  </a:cubicBezTo>
                  <a:cubicBezTo>
                    <a:pt x="173081" y="66415"/>
                    <a:pt x="173114" y="66415"/>
                    <a:pt x="173146" y="66382"/>
                  </a:cubicBezTo>
                  <a:cubicBezTo>
                    <a:pt x="173244" y="66349"/>
                    <a:pt x="173342" y="66284"/>
                    <a:pt x="173440" y="66252"/>
                  </a:cubicBezTo>
                  <a:cubicBezTo>
                    <a:pt x="173472" y="66219"/>
                    <a:pt x="173472" y="66219"/>
                    <a:pt x="173472" y="66219"/>
                  </a:cubicBezTo>
                  <a:cubicBezTo>
                    <a:pt x="173570" y="66154"/>
                    <a:pt x="173668" y="66121"/>
                    <a:pt x="173766" y="66056"/>
                  </a:cubicBezTo>
                  <a:cubicBezTo>
                    <a:pt x="173766" y="66023"/>
                    <a:pt x="173799" y="66023"/>
                    <a:pt x="173799" y="65991"/>
                  </a:cubicBezTo>
                  <a:cubicBezTo>
                    <a:pt x="173896" y="65925"/>
                    <a:pt x="173994" y="65860"/>
                    <a:pt x="174092" y="65762"/>
                  </a:cubicBezTo>
                  <a:cubicBezTo>
                    <a:pt x="174092" y="65762"/>
                    <a:pt x="174092" y="65730"/>
                    <a:pt x="174125" y="65730"/>
                  </a:cubicBezTo>
                  <a:cubicBezTo>
                    <a:pt x="174190" y="65664"/>
                    <a:pt x="174255" y="65567"/>
                    <a:pt x="174353" y="65469"/>
                  </a:cubicBezTo>
                  <a:cubicBezTo>
                    <a:pt x="174353" y="65469"/>
                    <a:pt x="174353" y="65469"/>
                    <a:pt x="174353" y="65436"/>
                  </a:cubicBezTo>
                  <a:cubicBezTo>
                    <a:pt x="174451" y="65338"/>
                    <a:pt x="174516" y="65240"/>
                    <a:pt x="174582" y="65142"/>
                  </a:cubicBezTo>
                  <a:cubicBezTo>
                    <a:pt x="174582" y="65110"/>
                    <a:pt x="174582" y="65110"/>
                    <a:pt x="174582" y="65110"/>
                  </a:cubicBezTo>
                  <a:lnTo>
                    <a:pt x="186129" y="45114"/>
                  </a:lnTo>
                  <a:cubicBezTo>
                    <a:pt x="187695" y="42537"/>
                    <a:pt x="188510" y="39569"/>
                    <a:pt x="188510" y="36567"/>
                  </a:cubicBezTo>
                  <a:cubicBezTo>
                    <a:pt x="188510" y="27434"/>
                    <a:pt x="181073" y="19997"/>
                    <a:pt x="171939" y="19997"/>
                  </a:cubicBezTo>
                  <a:cubicBezTo>
                    <a:pt x="162806" y="19997"/>
                    <a:pt x="155368" y="27434"/>
                    <a:pt x="155368" y="36567"/>
                  </a:cubicBezTo>
                  <a:cubicBezTo>
                    <a:pt x="155368" y="39569"/>
                    <a:pt x="156184" y="42537"/>
                    <a:pt x="157717" y="45114"/>
                  </a:cubicBezTo>
                  <a:lnTo>
                    <a:pt x="165905" y="59271"/>
                  </a:lnTo>
                  <a:lnTo>
                    <a:pt x="141211" y="54313"/>
                  </a:lnTo>
                  <a:lnTo>
                    <a:pt x="141211" y="6786"/>
                  </a:lnTo>
                  <a:close/>
                  <a:moveTo>
                    <a:pt x="135111" y="61359"/>
                  </a:moveTo>
                  <a:lnTo>
                    <a:pt x="135111" y="149595"/>
                  </a:lnTo>
                  <a:lnTo>
                    <a:pt x="73656" y="174191"/>
                  </a:lnTo>
                  <a:lnTo>
                    <a:pt x="73656" y="142582"/>
                  </a:lnTo>
                  <a:lnTo>
                    <a:pt x="117236" y="125163"/>
                  </a:lnTo>
                  <a:cubicBezTo>
                    <a:pt x="123597" y="122651"/>
                    <a:pt x="127707" y="116584"/>
                    <a:pt x="127707" y="109766"/>
                  </a:cubicBezTo>
                  <a:cubicBezTo>
                    <a:pt x="127707" y="100633"/>
                    <a:pt x="120269" y="93196"/>
                    <a:pt x="111136" y="93196"/>
                  </a:cubicBezTo>
                  <a:cubicBezTo>
                    <a:pt x="108983" y="93196"/>
                    <a:pt x="106895" y="93587"/>
                    <a:pt x="104938" y="94403"/>
                  </a:cubicBezTo>
                  <a:lnTo>
                    <a:pt x="104905" y="94403"/>
                  </a:lnTo>
                  <a:lnTo>
                    <a:pt x="73656" y="106896"/>
                  </a:lnTo>
                  <a:lnTo>
                    <a:pt x="73656" y="85921"/>
                  </a:lnTo>
                  <a:lnTo>
                    <a:pt x="135111" y="61359"/>
                  </a:lnTo>
                  <a:close/>
                  <a:moveTo>
                    <a:pt x="137949" y="1"/>
                  </a:moveTo>
                  <a:cubicBezTo>
                    <a:pt x="137917" y="33"/>
                    <a:pt x="137884" y="33"/>
                    <a:pt x="137852" y="33"/>
                  </a:cubicBezTo>
                  <a:cubicBezTo>
                    <a:pt x="137721" y="33"/>
                    <a:pt x="137591" y="66"/>
                    <a:pt x="137493" y="98"/>
                  </a:cubicBezTo>
                  <a:lnTo>
                    <a:pt x="137395" y="98"/>
                  </a:lnTo>
                  <a:cubicBezTo>
                    <a:pt x="137297" y="131"/>
                    <a:pt x="137167" y="164"/>
                    <a:pt x="137069" y="196"/>
                  </a:cubicBezTo>
                  <a:cubicBezTo>
                    <a:pt x="137036" y="229"/>
                    <a:pt x="137036" y="229"/>
                    <a:pt x="137036" y="229"/>
                  </a:cubicBezTo>
                  <a:lnTo>
                    <a:pt x="70328" y="26912"/>
                  </a:lnTo>
                  <a:lnTo>
                    <a:pt x="36143" y="20062"/>
                  </a:lnTo>
                  <a:cubicBezTo>
                    <a:pt x="35942" y="20023"/>
                    <a:pt x="35743" y="20004"/>
                    <a:pt x="35546" y="20004"/>
                  </a:cubicBezTo>
                  <a:cubicBezTo>
                    <a:pt x="34112" y="20004"/>
                    <a:pt x="32842" y="21013"/>
                    <a:pt x="32555" y="22476"/>
                  </a:cubicBezTo>
                  <a:cubicBezTo>
                    <a:pt x="32228" y="24139"/>
                    <a:pt x="33272" y="25738"/>
                    <a:pt x="34936" y="26064"/>
                  </a:cubicBezTo>
                  <a:lnTo>
                    <a:pt x="67556" y="32588"/>
                  </a:lnTo>
                  <a:lnTo>
                    <a:pt x="67556" y="80115"/>
                  </a:lnTo>
                  <a:lnTo>
                    <a:pt x="40155" y="74635"/>
                  </a:lnTo>
                  <a:lnTo>
                    <a:pt x="40090" y="74635"/>
                  </a:lnTo>
                  <a:cubicBezTo>
                    <a:pt x="39013" y="74407"/>
                    <a:pt x="37937" y="74309"/>
                    <a:pt x="36828" y="74309"/>
                  </a:cubicBezTo>
                  <a:cubicBezTo>
                    <a:pt x="27694" y="74309"/>
                    <a:pt x="20257" y="81746"/>
                    <a:pt x="20257" y="90880"/>
                  </a:cubicBezTo>
                  <a:cubicBezTo>
                    <a:pt x="20257" y="98774"/>
                    <a:pt x="25868" y="105591"/>
                    <a:pt x="33598" y="107124"/>
                  </a:cubicBezTo>
                  <a:lnTo>
                    <a:pt x="67556" y="113909"/>
                  </a:lnTo>
                  <a:lnTo>
                    <a:pt x="67556" y="136776"/>
                  </a:lnTo>
                  <a:lnTo>
                    <a:pt x="49778" y="133253"/>
                  </a:lnTo>
                  <a:lnTo>
                    <a:pt x="52518" y="130513"/>
                  </a:lnTo>
                  <a:cubicBezTo>
                    <a:pt x="53692" y="129338"/>
                    <a:pt x="53692" y="127381"/>
                    <a:pt x="52518" y="126207"/>
                  </a:cubicBezTo>
                  <a:cubicBezTo>
                    <a:pt x="51915" y="125603"/>
                    <a:pt x="51132" y="125302"/>
                    <a:pt x="50349" y="125302"/>
                  </a:cubicBezTo>
                  <a:cubicBezTo>
                    <a:pt x="49566" y="125302"/>
                    <a:pt x="48783" y="125603"/>
                    <a:pt x="48180" y="126207"/>
                  </a:cubicBezTo>
                  <a:lnTo>
                    <a:pt x="43580" y="130806"/>
                  </a:lnTo>
                  <a:lnTo>
                    <a:pt x="38981" y="126207"/>
                  </a:lnTo>
                  <a:cubicBezTo>
                    <a:pt x="38394" y="125603"/>
                    <a:pt x="37611" y="125302"/>
                    <a:pt x="36828" y="125302"/>
                  </a:cubicBezTo>
                  <a:cubicBezTo>
                    <a:pt x="36045" y="125302"/>
                    <a:pt x="35262" y="125603"/>
                    <a:pt x="34675" y="126207"/>
                  </a:cubicBezTo>
                  <a:cubicBezTo>
                    <a:pt x="33468" y="127381"/>
                    <a:pt x="33468" y="129338"/>
                    <a:pt x="34675" y="130513"/>
                  </a:cubicBezTo>
                  <a:lnTo>
                    <a:pt x="39274" y="135112"/>
                  </a:lnTo>
                  <a:lnTo>
                    <a:pt x="34675" y="139712"/>
                  </a:lnTo>
                  <a:cubicBezTo>
                    <a:pt x="33468" y="140918"/>
                    <a:pt x="33468" y="142843"/>
                    <a:pt x="34675" y="144050"/>
                  </a:cubicBezTo>
                  <a:cubicBezTo>
                    <a:pt x="35262" y="144637"/>
                    <a:pt x="36045" y="144931"/>
                    <a:pt x="36828" y="144931"/>
                  </a:cubicBezTo>
                  <a:cubicBezTo>
                    <a:pt x="37611" y="144931"/>
                    <a:pt x="38394" y="144637"/>
                    <a:pt x="38981" y="144050"/>
                  </a:cubicBezTo>
                  <a:lnTo>
                    <a:pt x="43580" y="139451"/>
                  </a:lnTo>
                  <a:lnTo>
                    <a:pt x="48180" y="144050"/>
                  </a:lnTo>
                  <a:cubicBezTo>
                    <a:pt x="48767" y="144637"/>
                    <a:pt x="49550" y="144931"/>
                    <a:pt x="50332" y="144931"/>
                  </a:cubicBezTo>
                  <a:cubicBezTo>
                    <a:pt x="51115" y="144931"/>
                    <a:pt x="51898" y="144637"/>
                    <a:pt x="52518" y="144050"/>
                  </a:cubicBezTo>
                  <a:cubicBezTo>
                    <a:pt x="53594" y="142941"/>
                    <a:pt x="53692" y="141277"/>
                    <a:pt x="52812" y="140070"/>
                  </a:cubicBezTo>
                  <a:lnTo>
                    <a:pt x="52812" y="140070"/>
                  </a:lnTo>
                  <a:lnTo>
                    <a:pt x="67556" y="143039"/>
                  </a:lnTo>
                  <a:lnTo>
                    <a:pt x="67556" y="174974"/>
                  </a:lnTo>
                  <a:lnTo>
                    <a:pt x="6133" y="162676"/>
                  </a:lnTo>
                  <a:lnTo>
                    <a:pt x="6133" y="20290"/>
                  </a:lnTo>
                  <a:lnTo>
                    <a:pt x="22736" y="23617"/>
                  </a:lnTo>
                  <a:cubicBezTo>
                    <a:pt x="22933" y="23657"/>
                    <a:pt x="23130" y="23676"/>
                    <a:pt x="23324" y="23676"/>
                  </a:cubicBezTo>
                  <a:cubicBezTo>
                    <a:pt x="24742" y="23676"/>
                    <a:pt x="26037" y="22670"/>
                    <a:pt x="26324" y="21236"/>
                  </a:cubicBezTo>
                  <a:cubicBezTo>
                    <a:pt x="26650" y="19573"/>
                    <a:pt x="25574" y="17974"/>
                    <a:pt x="23910" y="17615"/>
                  </a:cubicBezTo>
                  <a:lnTo>
                    <a:pt x="3653" y="13570"/>
                  </a:lnTo>
                  <a:cubicBezTo>
                    <a:pt x="3468" y="13536"/>
                    <a:pt x="3280" y="13519"/>
                    <a:pt x="3092" y="13519"/>
                  </a:cubicBezTo>
                  <a:cubicBezTo>
                    <a:pt x="2385" y="13519"/>
                    <a:pt x="1676" y="13759"/>
                    <a:pt x="1109" y="14223"/>
                  </a:cubicBezTo>
                  <a:cubicBezTo>
                    <a:pt x="424" y="14777"/>
                    <a:pt x="0" y="15658"/>
                    <a:pt x="0" y="16572"/>
                  </a:cubicBezTo>
                  <a:lnTo>
                    <a:pt x="0" y="165188"/>
                  </a:lnTo>
                  <a:cubicBezTo>
                    <a:pt x="0" y="166656"/>
                    <a:pt x="1044" y="167895"/>
                    <a:pt x="2446" y="168189"/>
                  </a:cubicBezTo>
                  <a:lnTo>
                    <a:pt x="69970" y="181693"/>
                  </a:lnTo>
                  <a:lnTo>
                    <a:pt x="70067" y="181693"/>
                  </a:lnTo>
                  <a:cubicBezTo>
                    <a:pt x="70165" y="181726"/>
                    <a:pt x="70231" y="181726"/>
                    <a:pt x="70296" y="181726"/>
                  </a:cubicBezTo>
                  <a:cubicBezTo>
                    <a:pt x="70394" y="181759"/>
                    <a:pt x="70492" y="181759"/>
                    <a:pt x="70622" y="181759"/>
                  </a:cubicBezTo>
                  <a:cubicBezTo>
                    <a:pt x="70720" y="181759"/>
                    <a:pt x="70818" y="181759"/>
                    <a:pt x="70916" y="181726"/>
                  </a:cubicBezTo>
                  <a:lnTo>
                    <a:pt x="71046" y="181726"/>
                  </a:lnTo>
                  <a:cubicBezTo>
                    <a:pt x="71111" y="181693"/>
                    <a:pt x="71144" y="181693"/>
                    <a:pt x="71209" y="181693"/>
                  </a:cubicBezTo>
                  <a:cubicBezTo>
                    <a:pt x="71274" y="181693"/>
                    <a:pt x="71307" y="181661"/>
                    <a:pt x="71372" y="181661"/>
                  </a:cubicBezTo>
                  <a:cubicBezTo>
                    <a:pt x="71405" y="181628"/>
                    <a:pt x="71438" y="181628"/>
                    <a:pt x="71470" y="181628"/>
                  </a:cubicBezTo>
                  <a:cubicBezTo>
                    <a:pt x="71535" y="181595"/>
                    <a:pt x="71601" y="181595"/>
                    <a:pt x="71666" y="181563"/>
                  </a:cubicBezTo>
                  <a:cubicBezTo>
                    <a:pt x="71698" y="181563"/>
                    <a:pt x="71731" y="181530"/>
                    <a:pt x="71731" y="181530"/>
                  </a:cubicBezTo>
                  <a:lnTo>
                    <a:pt x="71796" y="181530"/>
                  </a:lnTo>
                  <a:cubicBezTo>
                    <a:pt x="71796" y="181530"/>
                    <a:pt x="71796" y="181498"/>
                    <a:pt x="71796" y="181498"/>
                  </a:cubicBezTo>
                  <a:lnTo>
                    <a:pt x="138439" y="154847"/>
                  </a:lnTo>
                  <a:lnTo>
                    <a:pt x="205114" y="168189"/>
                  </a:lnTo>
                  <a:cubicBezTo>
                    <a:pt x="205299" y="168223"/>
                    <a:pt x="205487" y="168240"/>
                    <a:pt x="205675" y="168240"/>
                  </a:cubicBezTo>
                  <a:cubicBezTo>
                    <a:pt x="206382" y="168240"/>
                    <a:pt x="207091" y="168000"/>
                    <a:pt x="207658" y="167536"/>
                  </a:cubicBezTo>
                  <a:cubicBezTo>
                    <a:pt x="208343" y="166982"/>
                    <a:pt x="208767" y="166101"/>
                    <a:pt x="208767" y="165188"/>
                  </a:cubicBezTo>
                  <a:lnTo>
                    <a:pt x="208767" y="16572"/>
                  </a:lnTo>
                  <a:cubicBezTo>
                    <a:pt x="208767" y="15104"/>
                    <a:pt x="207723" y="13864"/>
                    <a:pt x="206321" y="13570"/>
                  </a:cubicBezTo>
                  <a:lnTo>
                    <a:pt x="138765" y="66"/>
                  </a:lnTo>
                  <a:lnTo>
                    <a:pt x="138732" y="66"/>
                  </a:lnTo>
                  <a:cubicBezTo>
                    <a:pt x="138602" y="33"/>
                    <a:pt x="138504" y="33"/>
                    <a:pt x="138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18750" y="2771050"/>
              <a:ext cx="667100" cy="1251000"/>
            </a:xfrm>
            <a:custGeom>
              <a:avLst/>
              <a:gdLst/>
              <a:ahLst/>
              <a:cxnLst/>
              <a:rect l="l" t="t" r="r" b="b"/>
              <a:pathLst>
                <a:path w="26684" h="50040" extrusionOk="0">
                  <a:moveTo>
                    <a:pt x="13114" y="12689"/>
                  </a:moveTo>
                  <a:lnTo>
                    <a:pt x="18986" y="31511"/>
                  </a:lnTo>
                  <a:lnTo>
                    <a:pt x="13832" y="30467"/>
                  </a:lnTo>
                  <a:lnTo>
                    <a:pt x="13799" y="30467"/>
                  </a:lnTo>
                  <a:lnTo>
                    <a:pt x="7242" y="29162"/>
                  </a:lnTo>
                  <a:lnTo>
                    <a:pt x="13114" y="12689"/>
                  </a:lnTo>
                  <a:close/>
                  <a:moveTo>
                    <a:pt x="13310" y="0"/>
                  </a:moveTo>
                  <a:cubicBezTo>
                    <a:pt x="12005" y="0"/>
                    <a:pt x="10863" y="816"/>
                    <a:pt x="10407" y="2023"/>
                  </a:cubicBezTo>
                  <a:lnTo>
                    <a:pt x="294" y="30435"/>
                  </a:lnTo>
                  <a:cubicBezTo>
                    <a:pt x="1" y="31250"/>
                    <a:pt x="66" y="32196"/>
                    <a:pt x="523" y="32946"/>
                  </a:cubicBezTo>
                  <a:cubicBezTo>
                    <a:pt x="947" y="33729"/>
                    <a:pt x="1697" y="34284"/>
                    <a:pt x="2578" y="34447"/>
                  </a:cubicBezTo>
                  <a:lnTo>
                    <a:pt x="10146" y="35980"/>
                  </a:lnTo>
                  <a:lnTo>
                    <a:pt x="10146" y="46973"/>
                  </a:lnTo>
                  <a:cubicBezTo>
                    <a:pt x="10146" y="48669"/>
                    <a:pt x="11516" y="50039"/>
                    <a:pt x="13212" y="50039"/>
                  </a:cubicBezTo>
                  <a:cubicBezTo>
                    <a:pt x="14908" y="50039"/>
                    <a:pt x="16278" y="48669"/>
                    <a:pt x="16278" y="46973"/>
                  </a:cubicBezTo>
                  <a:lnTo>
                    <a:pt x="16278" y="37187"/>
                  </a:lnTo>
                  <a:lnTo>
                    <a:pt x="22835" y="38492"/>
                  </a:lnTo>
                  <a:cubicBezTo>
                    <a:pt x="23030" y="38557"/>
                    <a:pt x="23226" y="38557"/>
                    <a:pt x="23422" y="38557"/>
                  </a:cubicBezTo>
                  <a:cubicBezTo>
                    <a:pt x="24303" y="38557"/>
                    <a:pt x="25118" y="38198"/>
                    <a:pt x="25705" y="37546"/>
                  </a:cubicBezTo>
                  <a:cubicBezTo>
                    <a:pt x="26423" y="36763"/>
                    <a:pt x="26684" y="35621"/>
                    <a:pt x="26358" y="34610"/>
                  </a:cubicBezTo>
                  <a:lnTo>
                    <a:pt x="16213" y="2153"/>
                  </a:lnTo>
                  <a:cubicBezTo>
                    <a:pt x="15821" y="914"/>
                    <a:pt x="14680" y="33"/>
                    <a:pt x="13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494000" y="2264600"/>
              <a:ext cx="667100" cy="1251025"/>
            </a:xfrm>
            <a:custGeom>
              <a:avLst/>
              <a:gdLst/>
              <a:ahLst/>
              <a:cxnLst/>
              <a:rect l="l" t="t" r="r" b="b"/>
              <a:pathLst>
                <a:path w="26684" h="50041" extrusionOk="0">
                  <a:moveTo>
                    <a:pt x="13113" y="12690"/>
                  </a:moveTo>
                  <a:lnTo>
                    <a:pt x="18985" y="31480"/>
                  </a:lnTo>
                  <a:lnTo>
                    <a:pt x="18985" y="31480"/>
                  </a:lnTo>
                  <a:lnTo>
                    <a:pt x="13863" y="30468"/>
                  </a:lnTo>
                  <a:lnTo>
                    <a:pt x="13831" y="30468"/>
                  </a:lnTo>
                  <a:lnTo>
                    <a:pt x="7242" y="29131"/>
                  </a:lnTo>
                  <a:lnTo>
                    <a:pt x="13113" y="12690"/>
                  </a:lnTo>
                  <a:close/>
                  <a:moveTo>
                    <a:pt x="13299" y="0"/>
                  </a:moveTo>
                  <a:cubicBezTo>
                    <a:pt x="12023" y="0"/>
                    <a:pt x="10854" y="808"/>
                    <a:pt x="10438" y="2024"/>
                  </a:cubicBezTo>
                  <a:lnTo>
                    <a:pt x="294" y="30403"/>
                  </a:lnTo>
                  <a:cubicBezTo>
                    <a:pt x="0" y="31251"/>
                    <a:pt x="65" y="32165"/>
                    <a:pt x="522" y="32947"/>
                  </a:cubicBezTo>
                  <a:cubicBezTo>
                    <a:pt x="946" y="33730"/>
                    <a:pt x="1696" y="34285"/>
                    <a:pt x="2577" y="34448"/>
                  </a:cubicBezTo>
                  <a:lnTo>
                    <a:pt x="10177" y="35948"/>
                  </a:lnTo>
                  <a:lnTo>
                    <a:pt x="10177" y="46974"/>
                  </a:lnTo>
                  <a:cubicBezTo>
                    <a:pt x="10177" y="48670"/>
                    <a:pt x="11515" y="50040"/>
                    <a:pt x="13211" y="50040"/>
                  </a:cubicBezTo>
                  <a:cubicBezTo>
                    <a:pt x="14907" y="50040"/>
                    <a:pt x="16277" y="48670"/>
                    <a:pt x="16277" y="46974"/>
                  </a:cubicBezTo>
                  <a:lnTo>
                    <a:pt x="16277" y="37188"/>
                  </a:lnTo>
                  <a:lnTo>
                    <a:pt x="22834" y="38493"/>
                  </a:lnTo>
                  <a:cubicBezTo>
                    <a:pt x="23030" y="38525"/>
                    <a:pt x="23258" y="38558"/>
                    <a:pt x="23454" y="38558"/>
                  </a:cubicBezTo>
                  <a:cubicBezTo>
                    <a:pt x="24302" y="38558"/>
                    <a:pt x="25117" y="38199"/>
                    <a:pt x="25704" y="37547"/>
                  </a:cubicBezTo>
                  <a:cubicBezTo>
                    <a:pt x="26422" y="36731"/>
                    <a:pt x="26683" y="35622"/>
                    <a:pt x="26357" y="34578"/>
                  </a:cubicBezTo>
                  <a:lnTo>
                    <a:pt x="16212" y="2154"/>
                  </a:lnTo>
                  <a:cubicBezTo>
                    <a:pt x="15821" y="882"/>
                    <a:pt x="14679" y="34"/>
                    <a:pt x="13374" y="1"/>
                  </a:cubicBezTo>
                  <a:cubicBezTo>
                    <a:pt x="13349" y="1"/>
                    <a:pt x="13324" y="0"/>
                    <a:pt x="13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1590187" y="3083717"/>
            <a:ext cx="2790325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>
                <a:latin typeface="Passion One"/>
                <a:ea typeface="Passion One"/>
                <a:cs typeface="Passion One"/>
                <a:sym typeface="Passion One"/>
              </a:rPr>
              <a:t>LxEcoturismo</a:t>
            </a:r>
            <a:endParaRPr sz="360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-205750" y="226824"/>
            <a:ext cx="1342800" cy="349935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 rot="-5400000">
            <a:off x="-648622" y="19293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ADMINISTRACIÓN</a:t>
            </a:r>
            <a:endParaRPr dirty="0"/>
          </a:p>
        </p:txBody>
      </p:sp>
      <p:sp>
        <p:nvSpPr>
          <p:cNvPr id="436" name="Google Shape;436;p41"/>
          <p:cNvSpPr/>
          <p:nvPr/>
        </p:nvSpPr>
        <p:spPr>
          <a:xfrm>
            <a:off x="4136673" y="1748550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7475775" y="375224"/>
            <a:ext cx="881100" cy="20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147448" y="375224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3923B63-3585-462F-B8BB-D8DA7BC54D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43" y="70137"/>
            <a:ext cx="5196432" cy="50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1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-205750" y="226824"/>
            <a:ext cx="1342800" cy="349935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 rot="-5400000">
            <a:off x="-648622" y="19293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ADMINISTRACIÓN</a:t>
            </a:r>
            <a:endParaRPr dirty="0"/>
          </a:p>
        </p:txBody>
      </p:sp>
      <p:sp>
        <p:nvSpPr>
          <p:cNvPr id="436" name="Google Shape;436;p41"/>
          <p:cNvSpPr/>
          <p:nvPr/>
        </p:nvSpPr>
        <p:spPr>
          <a:xfrm>
            <a:off x="4136673" y="1748550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7475775" y="375224"/>
            <a:ext cx="881100" cy="20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147448" y="375224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5F0D0A3-7C4E-4A23-A674-2EBDB54EA6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19" y="47625"/>
            <a:ext cx="4465833" cy="50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57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-205750" y="226824"/>
            <a:ext cx="1342800" cy="349935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 rot="-5400000">
            <a:off x="-642400" y="2135850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COTIZACIÓN</a:t>
            </a:r>
          </a:p>
        </p:txBody>
      </p:sp>
      <p:sp>
        <p:nvSpPr>
          <p:cNvPr id="436" name="Google Shape;436;p41"/>
          <p:cNvSpPr/>
          <p:nvPr/>
        </p:nvSpPr>
        <p:spPr>
          <a:xfrm>
            <a:off x="4136673" y="1748550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7475775" y="375224"/>
            <a:ext cx="881100" cy="20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147448" y="375224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BCD232D-6BE6-4A45-A6A0-5A11C1F3E7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35" y="324307"/>
            <a:ext cx="6052680" cy="424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3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-205750" y="226824"/>
            <a:ext cx="1342800" cy="349935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 rot="-5400000">
            <a:off x="-642400" y="2135850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COTIZACIÓN</a:t>
            </a:r>
          </a:p>
        </p:txBody>
      </p:sp>
      <p:sp>
        <p:nvSpPr>
          <p:cNvPr id="436" name="Google Shape;436;p41"/>
          <p:cNvSpPr/>
          <p:nvPr/>
        </p:nvSpPr>
        <p:spPr>
          <a:xfrm>
            <a:off x="4136673" y="1748550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7475775" y="375224"/>
            <a:ext cx="881100" cy="20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147448" y="375224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B306865-3322-4936-B5D5-EEE7E73129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50" y="728277"/>
            <a:ext cx="6463665" cy="30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1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-205750" y="226824"/>
            <a:ext cx="1342800" cy="349935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 rot="-5400000">
            <a:off x="-642400" y="2372070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RESERVA</a:t>
            </a:r>
          </a:p>
        </p:txBody>
      </p:sp>
      <p:sp>
        <p:nvSpPr>
          <p:cNvPr id="436" name="Google Shape;436;p41"/>
          <p:cNvSpPr/>
          <p:nvPr/>
        </p:nvSpPr>
        <p:spPr>
          <a:xfrm>
            <a:off x="4136673" y="1748550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7475775" y="375224"/>
            <a:ext cx="881100" cy="20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147448" y="375224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4F7055B-498B-42D5-8E77-79CB9BE34A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35" y="522922"/>
            <a:ext cx="5612130" cy="40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9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-205750" y="226824"/>
            <a:ext cx="1342800" cy="349935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 rot="-5400000">
            <a:off x="-619351" y="23484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REPORTES</a:t>
            </a:r>
            <a:endParaRPr dirty="0"/>
          </a:p>
        </p:txBody>
      </p:sp>
      <p:sp>
        <p:nvSpPr>
          <p:cNvPr id="436" name="Google Shape;436;p41"/>
          <p:cNvSpPr/>
          <p:nvPr/>
        </p:nvSpPr>
        <p:spPr>
          <a:xfrm>
            <a:off x="4136673" y="1748550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7475775" y="375224"/>
            <a:ext cx="881100" cy="20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147448" y="375224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0B20A5E-3BEA-4147-80B1-48116619FA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90" y="179863"/>
            <a:ext cx="5099685" cy="47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84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981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b="1" dirty="0"/>
              <a:t>Estimación de esfuerzo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98195" y="16363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473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40295" y="2146876"/>
            <a:ext cx="363856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Factores de peso de los casos de uso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2CE31B9-4332-4EDE-B558-ACCFBBDC9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995372"/>
              </p:ext>
            </p:extLst>
          </p:nvPr>
        </p:nvGraphicFramePr>
        <p:xfrm>
          <a:off x="1742122" y="387032"/>
          <a:ext cx="6030278" cy="1823081"/>
        </p:xfrm>
        <a:graphic>
          <a:graphicData uri="http://schemas.openxmlformats.org/drawingml/2006/table">
            <a:tbl>
              <a:tblPr firstRow="1" firstCol="1">
                <a:tableStyleId>{A5449937-DE8B-491D-B6C8-F8519D2F4B91}</a:tableStyleId>
              </a:tblPr>
              <a:tblGrid>
                <a:gridCol w="1336120">
                  <a:extLst>
                    <a:ext uri="{9D8B030D-6E8A-4147-A177-3AD203B41FA5}">
                      <a16:colId xmlns:a16="http://schemas.microsoft.com/office/drawing/2014/main" val="3762194313"/>
                    </a:ext>
                  </a:extLst>
                </a:gridCol>
                <a:gridCol w="1874758">
                  <a:extLst>
                    <a:ext uri="{9D8B030D-6E8A-4147-A177-3AD203B41FA5}">
                      <a16:colId xmlns:a16="http://schemas.microsoft.com/office/drawing/2014/main" val="1106961730"/>
                    </a:ext>
                  </a:extLst>
                </a:gridCol>
                <a:gridCol w="667418">
                  <a:extLst>
                    <a:ext uri="{9D8B030D-6E8A-4147-A177-3AD203B41FA5}">
                      <a16:colId xmlns:a16="http://schemas.microsoft.com/office/drawing/2014/main" val="2259415375"/>
                    </a:ext>
                  </a:extLst>
                </a:gridCol>
                <a:gridCol w="768565">
                  <a:extLst>
                    <a:ext uri="{9D8B030D-6E8A-4147-A177-3AD203B41FA5}">
                      <a16:colId xmlns:a16="http://schemas.microsoft.com/office/drawing/2014/main" val="2335918945"/>
                    </a:ext>
                  </a:extLst>
                </a:gridCol>
                <a:gridCol w="1383417">
                  <a:extLst>
                    <a:ext uri="{9D8B030D-6E8A-4147-A177-3AD203B41FA5}">
                      <a16:colId xmlns:a16="http://schemas.microsoft.com/office/drawing/2014/main" val="649794993"/>
                    </a:ext>
                  </a:extLst>
                </a:gridCol>
              </a:tblGrid>
              <a:tr h="510290">
                <a:tc gridSpan="2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Factor de Peso Casos de Uso (Basado en el número de transacciones en el CU)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Peso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>
                          <a:effectLst/>
                        </a:rPr>
                        <a:t>Número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Valor ponderado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52757940"/>
                  </a:ext>
                </a:extLst>
              </a:tr>
              <a:tr h="291594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Simple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3 </a:t>
                      </a:r>
                      <a:r>
                        <a:rPr lang="es-CO" sz="1400" dirty="0" err="1">
                          <a:effectLst/>
                        </a:rPr>
                        <a:t>ó</a:t>
                      </a:r>
                      <a:r>
                        <a:rPr lang="es-CO" sz="1400" dirty="0">
                          <a:effectLst/>
                        </a:rPr>
                        <a:t> menos escenarios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75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18354036"/>
                  </a:ext>
                </a:extLst>
              </a:tr>
              <a:tr h="291594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Intermedio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4 a 7 escenarios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41038201"/>
                  </a:ext>
                </a:extLst>
              </a:tr>
              <a:tr h="291594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Complejo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más de 7 escenarios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u="sng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93016130"/>
                  </a:ext>
                </a:extLst>
              </a:tr>
              <a:tr h="262435">
                <a:tc gridSpan="4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Factores Basados en Transacciones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75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22232006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0BDC58C-FB1B-4E4B-8618-D60938E6F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579636"/>
              </p:ext>
            </p:extLst>
          </p:nvPr>
        </p:nvGraphicFramePr>
        <p:xfrm>
          <a:off x="1742123" y="2785110"/>
          <a:ext cx="6030279" cy="2021144"/>
        </p:xfrm>
        <a:graphic>
          <a:graphicData uri="http://schemas.openxmlformats.org/drawingml/2006/table">
            <a:tbl>
              <a:tblPr firstRow="1" firstCol="1">
                <a:tableStyleId>{A5449937-DE8B-491D-B6C8-F8519D2F4B91}</a:tableStyleId>
              </a:tblPr>
              <a:tblGrid>
                <a:gridCol w="1594487">
                  <a:extLst>
                    <a:ext uri="{9D8B030D-6E8A-4147-A177-3AD203B41FA5}">
                      <a16:colId xmlns:a16="http://schemas.microsoft.com/office/drawing/2014/main" val="2507709183"/>
                    </a:ext>
                  </a:extLst>
                </a:gridCol>
                <a:gridCol w="1738351">
                  <a:extLst>
                    <a:ext uri="{9D8B030D-6E8A-4147-A177-3AD203B41FA5}">
                      <a16:colId xmlns:a16="http://schemas.microsoft.com/office/drawing/2014/main" val="421502722"/>
                    </a:ext>
                  </a:extLst>
                </a:gridCol>
                <a:gridCol w="587443">
                  <a:extLst>
                    <a:ext uri="{9D8B030D-6E8A-4147-A177-3AD203B41FA5}">
                      <a16:colId xmlns:a16="http://schemas.microsoft.com/office/drawing/2014/main" val="2830953480"/>
                    </a:ext>
                  </a:extLst>
                </a:gridCol>
                <a:gridCol w="837456">
                  <a:extLst>
                    <a:ext uri="{9D8B030D-6E8A-4147-A177-3AD203B41FA5}">
                      <a16:colId xmlns:a16="http://schemas.microsoft.com/office/drawing/2014/main" val="2233996051"/>
                    </a:ext>
                  </a:extLst>
                </a:gridCol>
                <a:gridCol w="1272542">
                  <a:extLst>
                    <a:ext uri="{9D8B030D-6E8A-4147-A177-3AD203B41FA5}">
                      <a16:colId xmlns:a16="http://schemas.microsoft.com/office/drawing/2014/main" val="2804683899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Factor de Peso Actores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Descripción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>
                          <a:effectLst/>
                        </a:rPr>
                        <a:t>Peso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>
                          <a:effectLst/>
                        </a:rPr>
                        <a:t>Número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Valor ponderado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12221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Simple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API Programa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566211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Intermedio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Humano línea de comando ó máquina vía protocolo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19039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Complejo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Humano con GUI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u="sng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78534686"/>
                  </a:ext>
                </a:extLst>
              </a:tr>
              <a:tr h="171450">
                <a:tc gridSpan="4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Peso Total Actores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24735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824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562952" y="228540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Factores de peso de los actores</a:t>
            </a:r>
            <a:br>
              <a:rPr lang="es-ES" dirty="0"/>
            </a:br>
            <a:endParaRPr lang="es-E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11F2726-9809-4930-956D-0E1917AEA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424347"/>
              </p:ext>
            </p:extLst>
          </p:nvPr>
        </p:nvGraphicFramePr>
        <p:xfrm>
          <a:off x="1783080" y="394557"/>
          <a:ext cx="6477001" cy="2234342"/>
        </p:xfrm>
        <a:graphic>
          <a:graphicData uri="http://schemas.openxmlformats.org/drawingml/2006/table">
            <a:tbl>
              <a:tblPr firstRow="1" firstCol="1">
                <a:tableStyleId>{A5449937-DE8B-491D-B6C8-F8519D2F4B91}</a:tableStyleId>
              </a:tblPr>
              <a:tblGrid>
                <a:gridCol w="1712607">
                  <a:extLst>
                    <a:ext uri="{9D8B030D-6E8A-4147-A177-3AD203B41FA5}">
                      <a16:colId xmlns:a16="http://schemas.microsoft.com/office/drawing/2014/main" val="1603243864"/>
                    </a:ext>
                  </a:extLst>
                </a:gridCol>
                <a:gridCol w="1867127">
                  <a:extLst>
                    <a:ext uri="{9D8B030D-6E8A-4147-A177-3AD203B41FA5}">
                      <a16:colId xmlns:a16="http://schemas.microsoft.com/office/drawing/2014/main" val="4264541196"/>
                    </a:ext>
                  </a:extLst>
                </a:gridCol>
                <a:gridCol w="630961">
                  <a:extLst>
                    <a:ext uri="{9D8B030D-6E8A-4147-A177-3AD203B41FA5}">
                      <a16:colId xmlns:a16="http://schemas.microsoft.com/office/drawing/2014/main" val="2076942897"/>
                    </a:ext>
                  </a:extLst>
                </a:gridCol>
                <a:gridCol w="811235">
                  <a:extLst>
                    <a:ext uri="{9D8B030D-6E8A-4147-A177-3AD203B41FA5}">
                      <a16:colId xmlns:a16="http://schemas.microsoft.com/office/drawing/2014/main" val="884008666"/>
                    </a:ext>
                  </a:extLst>
                </a:gridCol>
                <a:gridCol w="1455071">
                  <a:extLst>
                    <a:ext uri="{9D8B030D-6E8A-4147-A177-3AD203B41FA5}">
                      <a16:colId xmlns:a16="http://schemas.microsoft.com/office/drawing/2014/main" val="613532910"/>
                    </a:ext>
                  </a:extLst>
                </a:gridCol>
              </a:tblGrid>
              <a:tr h="49595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Factor de Peso Actores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>
                          <a:effectLst/>
                        </a:rPr>
                        <a:t>Descripción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>
                          <a:effectLst/>
                        </a:rPr>
                        <a:t>Peso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>
                          <a:effectLst/>
                        </a:rPr>
                        <a:t>Número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Valor ponderado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18201581"/>
                  </a:ext>
                </a:extLst>
              </a:tr>
              <a:tr h="2442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>
                          <a:effectLst/>
                        </a:rPr>
                        <a:t>Simple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API Programa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07375179"/>
                  </a:ext>
                </a:extLst>
              </a:tr>
              <a:tr h="101185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>
                          <a:effectLst/>
                        </a:rPr>
                        <a:t>Intermedio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Humano línea de comando ó máquina vía protocolo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32243500"/>
                  </a:ext>
                </a:extLst>
              </a:tr>
              <a:tr h="24427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Complejo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Humano con GUI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u="sng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93179435"/>
                  </a:ext>
                </a:extLst>
              </a:tr>
              <a:tr h="238001">
                <a:tc gridSpan="4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Peso Total Actores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9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76438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077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997292" y="228540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Factores de complejidad técnica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F7CF56B-F98B-4BFA-ACDC-9580B69C4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080763"/>
              </p:ext>
            </p:extLst>
          </p:nvPr>
        </p:nvGraphicFramePr>
        <p:xfrm>
          <a:off x="1915306" y="264635"/>
          <a:ext cx="6345556" cy="4455737"/>
        </p:xfrm>
        <a:graphic>
          <a:graphicData uri="http://schemas.openxmlformats.org/drawingml/2006/table">
            <a:tbl>
              <a:tblPr firstRow="1" firstCol="1">
                <a:tableStyleId>{A5449937-DE8B-491D-B6C8-F8519D2F4B91}</a:tableStyleId>
              </a:tblPr>
              <a:tblGrid>
                <a:gridCol w="1849766">
                  <a:extLst>
                    <a:ext uri="{9D8B030D-6E8A-4147-A177-3AD203B41FA5}">
                      <a16:colId xmlns:a16="http://schemas.microsoft.com/office/drawing/2014/main" val="2789379198"/>
                    </a:ext>
                  </a:extLst>
                </a:gridCol>
                <a:gridCol w="1935517">
                  <a:extLst>
                    <a:ext uri="{9D8B030D-6E8A-4147-A177-3AD203B41FA5}">
                      <a16:colId xmlns:a16="http://schemas.microsoft.com/office/drawing/2014/main" val="2791922289"/>
                    </a:ext>
                  </a:extLst>
                </a:gridCol>
                <a:gridCol w="588005">
                  <a:extLst>
                    <a:ext uri="{9D8B030D-6E8A-4147-A177-3AD203B41FA5}">
                      <a16:colId xmlns:a16="http://schemas.microsoft.com/office/drawing/2014/main" val="790393359"/>
                    </a:ext>
                  </a:extLst>
                </a:gridCol>
                <a:gridCol w="747257">
                  <a:extLst>
                    <a:ext uri="{9D8B030D-6E8A-4147-A177-3AD203B41FA5}">
                      <a16:colId xmlns:a16="http://schemas.microsoft.com/office/drawing/2014/main" val="3978855133"/>
                    </a:ext>
                  </a:extLst>
                </a:gridCol>
                <a:gridCol w="1225011">
                  <a:extLst>
                    <a:ext uri="{9D8B030D-6E8A-4147-A177-3AD203B41FA5}">
                      <a16:colId xmlns:a16="http://schemas.microsoft.com/office/drawing/2014/main" val="3657108977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>
                          <a:effectLst/>
                        </a:rPr>
                        <a:t>Factores de Peso Técnicos</a:t>
                      </a:r>
                      <a:endParaRPr lang="en-US" sz="12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>
                          <a:effectLst/>
                        </a:rPr>
                        <a:t>Escala de asignación</a:t>
                      </a:r>
                      <a:endParaRPr lang="en-US" sz="12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>
                          <a:effectLst/>
                        </a:rPr>
                        <a:t>Peso</a:t>
                      </a:r>
                      <a:endParaRPr lang="en-US" sz="12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>
                          <a:effectLst/>
                        </a:rPr>
                        <a:t>Número</a:t>
                      </a:r>
                      <a:endParaRPr lang="en-US" sz="12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 dirty="0">
                          <a:effectLst/>
                        </a:rPr>
                        <a:t>Valor ponderado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32654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 dirty="0">
                          <a:effectLst/>
                        </a:rPr>
                        <a:t>T1 Sistema Distribuido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0=no importante 5=esencial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101431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 dirty="0">
                          <a:effectLst/>
                        </a:rPr>
                        <a:t>T2 Objetivos de Desempeño o Tiempo de Respuesta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0=no importante 5=esencial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732643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 dirty="0">
                          <a:effectLst/>
                        </a:rPr>
                        <a:t>T3 Eficiencia Usuario Final (online)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0=no importante 5=esencial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338721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 dirty="0">
                          <a:effectLst/>
                        </a:rPr>
                        <a:t>T4 Procesamiento Interno Complejo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0=no importante 5=esencial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874501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 dirty="0">
                          <a:effectLst/>
                        </a:rPr>
                        <a:t>T5 Código Debe Ser Reusable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0=no importante 5=esencial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27504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 dirty="0">
                          <a:effectLst/>
                        </a:rPr>
                        <a:t>T6 Facilidad de Instalación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0=no importante 5=esencial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0,5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20288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 dirty="0">
                          <a:effectLst/>
                        </a:rPr>
                        <a:t>T7 Facilidad de Uso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0=no importante 5=esencial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0,5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1,5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872205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 dirty="0">
                          <a:effectLst/>
                        </a:rPr>
                        <a:t>T8 Portabilidad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0=no importante 5=esencial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02859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 dirty="0">
                          <a:effectLst/>
                        </a:rPr>
                        <a:t>T9 Facilidad de Cambio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0=no importante 5=esencial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9905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b="1" dirty="0">
                          <a:effectLst/>
                        </a:rPr>
                        <a:t>T10 Concurrencia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0=no importante 5=esencial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9994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18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Propuesta del proyecto</a:t>
            </a:r>
            <a:br>
              <a:rPr lang="es-ES" dirty="0"/>
            </a:b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985679" y="222651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Factores de complejidad técnica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3429D30-94A1-450C-8B3A-908B319C6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256792"/>
              </p:ext>
            </p:extLst>
          </p:nvPr>
        </p:nvGraphicFramePr>
        <p:xfrm>
          <a:off x="1623060" y="538800"/>
          <a:ext cx="6522719" cy="2725232"/>
        </p:xfrm>
        <a:graphic>
          <a:graphicData uri="http://schemas.openxmlformats.org/drawingml/2006/table">
            <a:tbl>
              <a:tblPr firstRow="1" firstCol="1">
                <a:tableStyleId>{A5449937-DE8B-491D-B6C8-F8519D2F4B91}</a:tableStyleId>
              </a:tblPr>
              <a:tblGrid>
                <a:gridCol w="1901410">
                  <a:extLst>
                    <a:ext uri="{9D8B030D-6E8A-4147-A177-3AD203B41FA5}">
                      <a16:colId xmlns:a16="http://schemas.microsoft.com/office/drawing/2014/main" val="1702312496"/>
                    </a:ext>
                  </a:extLst>
                </a:gridCol>
                <a:gridCol w="1989555">
                  <a:extLst>
                    <a:ext uri="{9D8B030D-6E8A-4147-A177-3AD203B41FA5}">
                      <a16:colId xmlns:a16="http://schemas.microsoft.com/office/drawing/2014/main" val="662524947"/>
                    </a:ext>
                  </a:extLst>
                </a:gridCol>
                <a:gridCol w="604422">
                  <a:extLst>
                    <a:ext uri="{9D8B030D-6E8A-4147-A177-3AD203B41FA5}">
                      <a16:colId xmlns:a16="http://schemas.microsoft.com/office/drawing/2014/main" val="2797120312"/>
                    </a:ext>
                  </a:extLst>
                </a:gridCol>
                <a:gridCol w="768120">
                  <a:extLst>
                    <a:ext uri="{9D8B030D-6E8A-4147-A177-3AD203B41FA5}">
                      <a16:colId xmlns:a16="http://schemas.microsoft.com/office/drawing/2014/main" val="2085609904"/>
                    </a:ext>
                  </a:extLst>
                </a:gridCol>
                <a:gridCol w="1259212">
                  <a:extLst>
                    <a:ext uri="{9D8B030D-6E8A-4147-A177-3AD203B41FA5}">
                      <a16:colId xmlns:a16="http://schemas.microsoft.com/office/drawing/2014/main" val="142800498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T11 Incluye Características Especiales de Seguridad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0=no importante 5=esencial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27290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>
                          <a:effectLst/>
                        </a:rPr>
                        <a:t>T12 Provee Acceso Directo a Terceros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0=no importante 5=esencial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6529688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T13 Se Requieren Ayudas Especiales de Entrenamiento de Usuarios 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0=no importante 5=esencial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u="sng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30169411"/>
                  </a:ext>
                </a:extLst>
              </a:tr>
              <a:tr h="171450">
                <a:tc gridSpan="4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>
                          <a:effectLst/>
                        </a:rPr>
                        <a:t>Factores Técnicos</a:t>
                      </a:r>
                      <a:endParaRPr lang="en-US" sz="14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>
                          <a:effectLst/>
                        </a:rPr>
                        <a:t>11,5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75488989"/>
                  </a:ext>
                </a:extLst>
              </a:tr>
              <a:tr h="171450">
                <a:tc gridSpan="4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b="1" dirty="0">
                          <a:effectLst/>
                        </a:rPr>
                        <a:t>Factor de Complejidad Técnica (TCF)</a:t>
                      </a:r>
                      <a:endParaRPr lang="en-US" sz="1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400" dirty="0">
                          <a:effectLst/>
                        </a:rPr>
                        <a:t>0,715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46900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664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985679" y="222651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Resultados de Estimación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F871603-F1FD-4871-A972-11FF33D8B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86380"/>
              </p:ext>
            </p:extLst>
          </p:nvPr>
        </p:nvGraphicFramePr>
        <p:xfrm>
          <a:off x="2114550" y="1458600"/>
          <a:ext cx="5886450" cy="1681735"/>
        </p:xfrm>
        <a:graphic>
          <a:graphicData uri="http://schemas.openxmlformats.org/drawingml/2006/table">
            <a:tbl>
              <a:tblPr firstRow="1" firstCol="1">
                <a:tableStyleId>{A5449937-DE8B-491D-B6C8-F8519D2F4B91}</a:tableStyleId>
              </a:tblPr>
              <a:tblGrid>
                <a:gridCol w="4496910">
                  <a:extLst>
                    <a:ext uri="{9D8B030D-6E8A-4147-A177-3AD203B41FA5}">
                      <a16:colId xmlns:a16="http://schemas.microsoft.com/office/drawing/2014/main" val="341225458"/>
                    </a:ext>
                  </a:extLst>
                </a:gridCol>
                <a:gridCol w="1389540">
                  <a:extLst>
                    <a:ext uri="{9D8B030D-6E8A-4147-A177-3AD203B41FA5}">
                      <a16:colId xmlns:a16="http://schemas.microsoft.com/office/drawing/2014/main" val="1337948691"/>
                    </a:ext>
                  </a:extLst>
                </a:gridCol>
              </a:tblGrid>
              <a:tr h="33634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600" b="1" dirty="0">
                          <a:effectLst/>
                          <a:latin typeface="DM Sans" panose="020B0604020202020204" charset="0"/>
                        </a:rPr>
                        <a:t>Puntos de Casos de Uso Ajustados</a:t>
                      </a:r>
                      <a:endParaRPr lang="en-US" sz="1600" b="1" dirty="0"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600">
                          <a:effectLst/>
                          <a:latin typeface="DM Sans" panose="020B0604020202020204" charset="0"/>
                        </a:rPr>
                        <a:t>30,9309</a:t>
                      </a:r>
                      <a:endParaRPr lang="en-US" sz="1600"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85577643"/>
                  </a:ext>
                </a:extLst>
              </a:tr>
              <a:tr h="33634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600" b="1" dirty="0">
                          <a:effectLst/>
                          <a:latin typeface="DM Sans" panose="020B0604020202020204" charset="0"/>
                        </a:rPr>
                        <a:t>Horas Persona por Punto de Caso de Uso</a:t>
                      </a:r>
                      <a:endParaRPr lang="en-US" sz="1600" b="1" dirty="0"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600">
                          <a:effectLst/>
                          <a:latin typeface="DM Sans" panose="020B0604020202020204" charset="0"/>
                        </a:rPr>
                        <a:t>15</a:t>
                      </a:r>
                      <a:endParaRPr lang="en-US" sz="1600"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4053713"/>
                  </a:ext>
                </a:extLst>
              </a:tr>
              <a:tr h="33634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600" b="1" dirty="0">
                          <a:effectLst/>
                          <a:latin typeface="DM Sans" panose="020B0604020202020204" charset="0"/>
                        </a:rPr>
                        <a:t>Horas Persona Estimación Inicial </a:t>
                      </a:r>
                      <a:endParaRPr lang="en-US" sz="1600" b="1" dirty="0"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600">
                          <a:effectLst/>
                          <a:latin typeface="DM Sans" panose="020B0604020202020204" charset="0"/>
                        </a:rPr>
                        <a:t>464</a:t>
                      </a:r>
                      <a:endParaRPr lang="en-US" sz="1600"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97300483"/>
                  </a:ext>
                </a:extLst>
              </a:tr>
              <a:tr h="33634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600" b="1" dirty="0">
                          <a:effectLst/>
                          <a:latin typeface="DM Sans" panose="020B0604020202020204" charset="0"/>
                        </a:rPr>
                        <a:t>Factor de Ajuste de Contingencia</a:t>
                      </a:r>
                      <a:endParaRPr lang="en-US" sz="1600" b="1" dirty="0"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600" dirty="0">
                          <a:effectLst/>
                          <a:latin typeface="DM Sans" panose="020B0604020202020204" charset="0"/>
                        </a:rPr>
                        <a:t>20%</a:t>
                      </a:r>
                      <a:endParaRPr lang="en-US" sz="1600" dirty="0"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28413871"/>
                  </a:ext>
                </a:extLst>
              </a:tr>
              <a:tr h="336347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600" b="1" dirty="0">
                          <a:effectLst/>
                          <a:latin typeface="DM Sans" panose="020B0604020202020204" charset="0"/>
                        </a:rPr>
                        <a:t>Horas Persona Estimadas en el Proyecto</a:t>
                      </a:r>
                      <a:endParaRPr lang="en-US" sz="1600" b="1" dirty="0"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600" dirty="0">
                          <a:effectLst/>
                          <a:latin typeface="DM Sans" panose="020B0604020202020204" charset="0"/>
                        </a:rPr>
                        <a:t>557</a:t>
                      </a:r>
                      <a:endParaRPr lang="en-US" sz="1600" dirty="0">
                        <a:effectLst/>
                        <a:latin typeface="DM Sans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5393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52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/>
          <p:nvPr/>
        </p:nvSpPr>
        <p:spPr>
          <a:xfrm>
            <a:off x="-205750" y="226824"/>
            <a:ext cx="1342800" cy="298119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 rot="-5400000">
            <a:off x="-648622" y="19293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CRONOGRAMA</a:t>
            </a:r>
            <a:endParaRPr dirty="0"/>
          </a:p>
        </p:txBody>
      </p:sp>
      <p:sp>
        <p:nvSpPr>
          <p:cNvPr id="436" name="Google Shape;436;p41"/>
          <p:cNvSpPr/>
          <p:nvPr/>
        </p:nvSpPr>
        <p:spPr>
          <a:xfrm>
            <a:off x="4136673" y="1748550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7475775" y="375224"/>
            <a:ext cx="881100" cy="20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/>
          <p:nvPr/>
        </p:nvSpPr>
        <p:spPr>
          <a:xfrm>
            <a:off x="2147448" y="375224"/>
            <a:ext cx="1770900" cy="13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C6CFEB-A1BB-4816-A796-21F67A74AF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4" y="82733"/>
            <a:ext cx="6728101" cy="501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39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643915" y="243462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/>
              <a:t>Costos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643915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5142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-205750" y="226825"/>
            <a:ext cx="1342800" cy="3207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 rot="-5400000">
            <a:off x="-672566" y="2308180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COSTOS</a:t>
            </a:r>
            <a:endParaRPr dirty="0"/>
          </a:p>
        </p:txBody>
      </p:sp>
      <p:pic>
        <p:nvPicPr>
          <p:cNvPr id="463" name="Google Shape;463;p43"/>
          <p:cNvPicPr preferRelativeResize="0"/>
          <p:nvPr/>
        </p:nvPicPr>
        <p:blipFill rotWithShape="1">
          <a:blip r:embed="rId3">
            <a:alphaModFix/>
          </a:blip>
          <a:srcRect l="28530" r="28849"/>
          <a:stretch/>
        </p:blipFill>
        <p:spPr>
          <a:xfrm>
            <a:off x="5856300" y="0"/>
            <a:ext cx="3287697" cy="5143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4" name="Google Shape;464;p43"/>
          <p:cNvGraphicFramePr/>
          <p:nvPr>
            <p:extLst>
              <p:ext uri="{D42A27DB-BD31-4B8C-83A1-F6EECF244321}">
                <p14:modId xmlns:p14="http://schemas.microsoft.com/office/powerpoint/2010/main" val="2181953413"/>
              </p:ext>
            </p:extLst>
          </p:nvPr>
        </p:nvGraphicFramePr>
        <p:xfrm>
          <a:off x="1550717" y="226825"/>
          <a:ext cx="3793216" cy="4735410"/>
        </p:xfrm>
        <a:graphic>
          <a:graphicData uri="http://schemas.openxmlformats.org/drawingml/2006/table">
            <a:tbl>
              <a:tblPr>
                <a:noFill/>
                <a:tableStyleId>{A5449937-DE8B-491D-B6C8-F8519D2F4B91}</a:tableStyleId>
              </a:tblPr>
              <a:tblGrid>
                <a:gridCol w="1893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701">
                  <a:extLst>
                    <a:ext uri="{9D8B030D-6E8A-4147-A177-3AD203B41FA5}">
                      <a16:colId xmlns:a16="http://schemas.microsoft.com/office/drawing/2014/main" val="1930871059"/>
                    </a:ext>
                  </a:extLst>
                </a:gridCol>
              </a:tblGrid>
              <a:tr h="50667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24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Concepto</a:t>
                      </a:r>
                      <a:endParaRPr lang="en-US" sz="24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24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Costo</a:t>
                      </a:r>
                      <a:endParaRPr lang="en-US" sz="24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613358"/>
                  </a:ext>
                </a:extLst>
              </a:tr>
              <a:tr h="50667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Arial" panose="020B0604020202020204" pitchFamily="34" charset="0"/>
                          <a:cs typeface="Times New Roman" panose="02020603050405020304" pitchFamily="18" charset="0"/>
                          <a:sym typeface="Arial"/>
                        </a:rPr>
                        <a:t>Entregable I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 panose="020B0604020202020204" pitchFamily="34" charset="0"/>
                          <a:cs typeface="Arial"/>
                          <a:sym typeface="Arial"/>
                        </a:rPr>
                        <a:t>$21.854.000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67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Arial" panose="020B0604020202020204" pitchFamily="34" charset="0"/>
                          <a:cs typeface="Times New Roman" panose="02020603050405020304" pitchFamily="18" charset="0"/>
                          <a:sym typeface="Arial"/>
                        </a:rPr>
                        <a:t>Entregable I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 panose="020B0604020202020204" pitchFamily="34" charset="0"/>
                          <a:cs typeface="Arial"/>
                          <a:sym typeface="Arial"/>
                        </a:rPr>
                        <a:t>$33.233.000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840343"/>
                  </a:ext>
                </a:extLst>
              </a:tr>
              <a:tr h="50667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Arial" panose="020B0604020202020204" pitchFamily="34" charset="0"/>
                          <a:cs typeface="Times New Roman" panose="02020603050405020304" pitchFamily="18" charset="0"/>
                          <a:sym typeface="Arial"/>
                        </a:rPr>
                        <a:t>Subtotal Proyecto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 panose="020B0604020202020204" pitchFamily="34" charset="0"/>
                          <a:cs typeface="Arial"/>
                          <a:sym typeface="Arial"/>
                        </a:rPr>
                        <a:t>$55.087.000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667065"/>
                  </a:ext>
                </a:extLst>
              </a:tr>
              <a:tr h="50667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>
                          <a:solidFill>
                            <a:schemeClr val="accent2"/>
                          </a:solidFill>
                          <a:latin typeface="Passion One"/>
                          <a:ea typeface="Arial" panose="020B0604020202020204" pitchFamily="34" charset="0"/>
                          <a:cs typeface="Times New Roman" panose="02020603050405020304" pitchFamily="18" charset="0"/>
                          <a:sym typeface="Arial"/>
                        </a:rPr>
                        <a:t>Costos indirectos</a:t>
                      </a:r>
                      <a:endParaRPr lang="en-US" sz="1800" b="0" i="0" u="none" strike="noStrike" cap="none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 panose="020B0604020202020204" pitchFamily="34" charset="0"/>
                          <a:cs typeface="Arial"/>
                          <a:sym typeface="Arial"/>
                        </a:rPr>
                        <a:t>$15.000.000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838224"/>
                  </a:ext>
                </a:extLst>
              </a:tr>
              <a:tr h="57365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>
                          <a:solidFill>
                            <a:schemeClr val="accent2"/>
                          </a:solidFill>
                          <a:latin typeface="Passion One"/>
                          <a:ea typeface="Arial" panose="020B0604020202020204" pitchFamily="34" charset="0"/>
                          <a:cs typeface="Times New Roman" panose="02020603050405020304" pitchFamily="18" charset="0"/>
                          <a:sym typeface="Arial"/>
                        </a:rPr>
                        <a:t>Costos infraestructura</a:t>
                      </a:r>
                      <a:endParaRPr lang="en-US" sz="1800" b="0" i="0" u="none" strike="noStrike" cap="none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 panose="020B0604020202020204" pitchFamily="34" charset="0"/>
                          <a:cs typeface="Arial"/>
                          <a:sym typeface="Arial"/>
                        </a:rPr>
                        <a:t>$4.000.000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58978"/>
                  </a:ext>
                </a:extLst>
              </a:tr>
              <a:tr h="50667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>
                          <a:solidFill>
                            <a:schemeClr val="accent2"/>
                          </a:solidFill>
                          <a:latin typeface="Passion One"/>
                          <a:ea typeface="Arial" panose="020B0604020202020204" pitchFamily="34" charset="0"/>
                          <a:cs typeface="Times New Roman" panose="02020603050405020304" pitchFamily="18" charset="0"/>
                          <a:sym typeface="Arial"/>
                        </a:rPr>
                        <a:t>Subotal </a:t>
                      </a:r>
                      <a:endParaRPr lang="en-US" sz="1800" b="0" i="0" u="none" strike="noStrike" cap="none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 panose="020B0604020202020204" pitchFamily="34" charset="0"/>
                          <a:cs typeface="Arial"/>
                          <a:sym typeface="Arial"/>
                        </a:rPr>
                        <a:t>$74.087.000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521801"/>
                  </a:ext>
                </a:extLst>
              </a:tr>
              <a:tr h="50667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Arial" panose="020B0604020202020204" pitchFamily="34" charset="0"/>
                          <a:cs typeface="Times New Roman" panose="02020603050405020304" pitchFamily="18" charset="0"/>
                          <a:sym typeface="Arial"/>
                        </a:rPr>
                        <a:t>Imprevistos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 panose="020B0604020202020204" pitchFamily="34" charset="0"/>
                          <a:cs typeface="Arial"/>
                          <a:sym typeface="Arial"/>
                        </a:rPr>
                        <a:t>$8.000.000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818507"/>
                  </a:ext>
                </a:extLst>
              </a:tr>
              <a:tr h="573656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800" b="0" i="0" u="none" strike="noStrike" cap="none" dirty="0">
                          <a:solidFill>
                            <a:schemeClr val="accent2"/>
                          </a:solidFill>
                          <a:latin typeface="Passion One"/>
                          <a:ea typeface="Arial" panose="020B0604020202020204" pitchFamily="34" charset="0"/>
                          <a:cs typeface="Times New Roman" panose="02020603050405020304" pitchFamily="18" charset="0"/>
                          <a:sym typeface="Arial"/>
                        </a:rPr>
                        <a:t>Costo total del proyecto</a:t>
                      </a:r>
                      <a:endParaRPr lang="en-US" sz="1800" b="0" i="0" u="none" strike="noStrike" cap="none" dirty="0">
                        <a:solidFill>
                          <a:schemeClr val="accent2"/>
                        </a:solidFill>
                        <a:latin typeface="Passion One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 panose="020B0604020202020204" pitchFamily="34" charset="0"/>
                          <a:cs typeface="Arial"/>
                          <a:sym typeface="Arial"/>
                        </a:rPr>
                        <a:t>$82.087.000</a:t>
                      </a:r>
                      <a:endParaRPr lang="en-US" sz="13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742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04875" y="243462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Riesgos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704875" y="177998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FFD4BC-5232-4B49-9C53-550172DF3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700" y="0"/>
            <a:ext cx="50373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1347225" y="223635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Identificación de los  Riesgos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631630F-0DFB-42D1-B332-9DEBECE14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409583"/>
              </p:ext>
            </p:extLst>
          </p:nvPr>
        </p:nvGraphicFramePr>
        <p:xfrm>
          <a:off x="1427560" y="214313"/>
          <a:ext cx="7121437" cy="4652717"/>
        </p:xfrm>
        <a:graphic>
          <a:graphicData uri="http://schemas.openxmlformats.org/drawingml/2006/table">
            <a:tbl>
              <a:tblPr firstRow="1" bandRow="1">
                <a:tableStyleId>{A5449937-DE8B-491D-B6C8-F8519D2F4B91}</a:tableStyleId>
              </a:tblPr>
              <a:tblGrid>
                <a:gridCol w="930057">
                  <a:extLst>
                    <a:ext uri="{9D8B030D-6E8A-4147-A177-3AD203B41FA5}">
                      <a16:colId xmlns:a16="http://schemas.microsoft.com/office/drawing/2014/main" val="280322884"/>
                    </a:ext>
                  </a:extLst>
                </a:gridCol>
                <a:gridCol w="641083">
                  <a:extLst>
                    <a:ext uri="{9D8B030D-6E8A-4147-A177-3AD203B41FA5}">
                      <a16:colId xmlns:a16="http://schemas.microsoft.com/office/drawing/2014/main" val="428337635"/>
                    </a:ext>
                  </a:extLst>
                </a:gridCol>
                <a:gridCol w="1682843">
                  <a:extLst>
                    <a:ext uri="{9D8B030D-6E8A-4147-A177-3AD203B41FA5}">
                      <a16:colId xmlns:a16="http://schemas.microsoft.com/office/drawing/2014/main" val="2471236893"/>
                    </a:ext>
                  </a:extLst>
                </a:gridCol>
                <a:gridCol w="1937819">
                  <a:extLst>
                    <a:ext uri="{9D8B030D-6E8A-4147-A177-3AD203B41FA5}">
                      <a16:colId xmlns:a16="http://schemas.microsoft.com/office/drawing/2014/main" val="1031270882"/>
                    </a:ext>
                  </a:extLst>
                </a:gridCol>
                <a:gridCol w="1929635">
                  <a:extLst>
                    <a:ext uri="{9D8B030D-6E8A-4147-A177-3AD203B41FA5}">
                      <a16:colId xmlns:a16="http://schemas.microsoft.com/office/drawing/2014/main" val="4039707121"/>
                    </a:ext>
                  </a:extLst>
                </a:gridCol>
              </a:tblGrid>
              <a:tr h="50646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</a:rPr>
                        <a:t>Categoría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</a:rPr>
                        <a:t>Tipo Riesgo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</a:rPr>
                        <a:t>Causa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</a:rPr>
                        <a:t>Riesgo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DM Sans" panose="020B0604020202020204" charset="0"/>
                        </a:rPr>
                        <a:t>Consecuencia de la materialización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66416093"/>
                  </a:ext>
                </a:extLst>
              </a:tr>
              <a:tr h="67528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GERENCIA DE PROYECTO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deficiencia en la identificación  de las necesidades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retrasos en  los tiempos de definición, desarrollo e implementación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incumplimiento de fechas propuestas para puesta en producción de la aplicación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29874781"/>
                  </a:ext>
                </a:extLst>
              </a:tr>
              <a:tr h="55554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GERENCIA DE PROYECTO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planeación deficiente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mala definición del cronograma  (subestimación de actividades)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retraso en la ejecución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3253515"/>
                  </a:ext>
                </a:extLst>
              </a:tr>
              <a:tr h="46033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GERENCIA DE PROYECTO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planeación de esfuerzo no se ajusta a la realidad del proyecto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el esfuerzo estimado no cubre la necesidad para todo el proyecto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Sobrecarga de esfuerzo para la  la ejecución del proyecto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74624634"/>
                  </a:ext>
                </a:extLst>
              </a:tr>
              <a:tr h="46033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TECNICA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Que la solución no cumpla con las expectativas del cliente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que no tenga la aceptación esperada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pérdida de los recursos invertidos en la construcción del prototipo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0192573"/>
                  </a:ext>
                </a:extLst>
              </a:tr>
              <a:tr h="92066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DM Sans" panose="020B0604020202020204" charset="0"/>
                        </a:rPr>
                        <a:t>TECNICA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DM Sans" panose="020B0604020202020204" charset="0"/>
                        </a:rPr>
                        <a:t>Que no se dimensionen adecuadamente los requerimientos de arquitectura para desplegar una  solución en producción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el producto tenga mayor acogida a la esperada causando una mayor concurrencia de la planeada.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fallas en la ejecución de la aplicación debida a masificación en su uso y a la alta concurrencia ocasionada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315614"/>
                  </a:ext>
                </a:extLst>
              </a:tr>
              <a:tr h="46033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DM Sans" panose="020B0604020202020204" charset="0"/>
                        </a:rPr>
                        <a:t>TECNICA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Congestión de los servidores por creciente demanda  de los servicios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Que la solución no permita la prestación del servicio en los tiempos esperados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Posible pérdida de clientes a menos que se aumente la capacidad de la plataforma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99832938"/>
                  </a:ext>
                </a:extLst>
              </a:tr>
              <a:tr h="61377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>
                          <a:effectLst/>
                          <a:latin typeface="DM Sans" panose="020B0604020202020204" charset="0"/>
                        </a:rPr>
                        <a:t>GERENCIA DE PROYECTO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Que el esfuerzo asignado este sobreestimado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Que el esfuerzo sea inferior o superior al estimado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Si es superior se incumpliría con la entrega del producto</a:t>
                      </a:r>
                      <a:b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</a:br>
                      <a:r>
                        <a:rPr lang="es-MX" sz="1000" b="0" i="0" u="none" strike="noStrike" dirty="0">
                          <a:effectLst/>
                          <a:latin typeface="DM Sans" panose="020B0604020202020204" charset="0"/>
                        </a:rPr>
                        <a:t>Si es inferior se puede liberar recursos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5970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279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68163" y="252314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b="1" dirty="0"/>
              <a:t>Administración de la configuración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C6C3F9F-7D81-42AF-B2EB-30A0BBC0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700" y="-57150"/>
            <a:ext cx="50373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99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1667925" y="538800"/>
            <a:ext cx="68394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marR="0" indent="-342900" algn="just" rtl="0">
              <a:buFont typeface="+mj-lt"/>
              <a:buAutoNum type="arabicPeriod"/>
            </a:pPr>
            <a:r>
              <a:rPr lang="es-ES" sz="1400" b="0" i="0" u="none" strike="noStrike" baseline="0" dirty="0">
                <a:latin typeface="DM Sans" panose="020B0604020202020204" charset="0"/>
              </a:rPr>
              <a:t>Para asegurar que el equipo de trabajo mantenga actualizados documentos, artefactos y los productos resultado de la ejecución del proyecto,  se cuenta con las siguientes herramientas:</a:t>
            </a:r>
          </a:p>
          <a:p>
            <a:pPr lvl="1" algn="just">
              <a:buFont typeface="Symbol" panose="05050102010706020507" pitchFamily="18" charset="2"/>
              <a:buChar char="·"/>
            </a:pPr>
            <a:r>
              <a:rPr lang="es-ES" sz="1400" b="0" i="0" u="none" strike="noStrike" baseline="0" dirty="0">
                <a:latin typeface="DM Sans" panose="020B0604020202020204" charset="0"/>
              </a:rPr>
              <a:t>Un repositorio de trabajo creado en un canal de </a:t>
            </a:r>
            <a:r>
              <a:rPr lang="es-ES" sz="1400" b="0" i="0" u="none" strike="noStrike" baseline="0" dirty="0" err="1">
                <a:latin typeface="DM Sans" panose="020B0604020202020204" charset="0"/>
              </a:rPr>
              <a:t>Teams</a:t>
            </a:r>
            <a:r>
              <a:rPr lang="es-ES" sz="1400" b="0" i="0" u="none" strike="noStrike" baseline="0" dirty="0">
                <a:latin typeface="DM Sans" panose="020B0604020202020204" charset="0"/>
              </a:rPr>
              <a:t> con la estructura de directorios que permita ubicar y mantener actualizados los documentos durante las sesiones de trabajo, antes de las entregas.</a:t>
            </a:r>
          </a:p>
          <a:p>
            <a:pPr lvl="1" algn="just">
              <a:buFont typeface="Symbol" panose="05050102010706020507" pitchFamily="18" charset="2"/>
              <a:buChar char="·"/>
            </a:pPr>
            <a:r>
              <a:rPr lang="es-ES" sz="1400" b="0" i="0" u="none" strike="noStrike" baseline="0" dirty="0">
                <a:latin typeface="DM Sans" panose="020B0604020202020204" charset="0"/>
              </a:rPr>
              <a:t>Repositorio para el código GitHub y la Wiki para publicar los documentos del proyecto.</a:t>
            </a:r>
          </a:p>
          <a:p>
            <a:pPr marL="488950" marR="0" indent="-342900" algn="l" rtl="0">
              <a:buFont typeface="+mj-lt"/>
              <a:buAutoNum type="arabicPeriod"/>
            </a:pPr>
            <a:endParaRPr lang="es-ES" sz="1400" b="0" i="0" u="none" strike="noStrike" baseline="0" dirty="0">
              <a:latin typeface="DM Sans" panose="020B0604020202020204" charset="0"/>
            </a:endParaRPr>
          </a:p>
          <a:p>
            <a:pPr marL="488950" marR="0" indent="-342900" algn="l" rtl="0">
              <a:buFont typeface="+mj-lt"/>
              <a:buAutoNum type="arabicPeriod"/>
            </a:pPr>
            <a:r>
              <a:rPr lang="es-ES" sz="1400" b="0" i="0" u="none" strike="noStrike" baseline="0" dirty="0">
                <a:latin typeface="DM Sans" panose="020B0604020202020204" charset="0"/>
              </a:rPr>
              <a:t>En cada reunión de trabajo del equipo se elaboran actas de reunión en las cuales se encuentran las actividades realizadas, tareas y seguimiento.</a:t>
            </a:r>
            <a:endParaRPr sz="1100" dirty="0">
              <a:latin typeface="DM Sans" panose="020B0604020202020204" charset="0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14412" y="223635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Administración de la configuración</a:t>
            </a:r>
            <a:br>
              <a:rPr lang="es-E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974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b="1" dirty="0"/>
              <a:t>Reporte Gerencial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C3B2C1-A309-496E-B4B0-0D7D4ACAB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207" y="64294"/>
            <a:ext cx="5064794" cy="5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9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1524846" y="559440"/>
            <a:ext cx="3826095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 algn="just">
              <a:buNone/>
            </a:pPr>
            <a:r>
              <a:rPr lang="es-ES" sz="1800" b="0" i="0" dirty="0">
                <a:effectLst/>
                <a:latin typeface="DM Sans" panose="020B0604020202020204" charset="0"/>
              </a:rPr>
              <a:t>Ofrecer un amplio portafolio de servicios turísticos enfocado a resaltar la belleza de la naturaleza Colombiana y así promover el desarrollo de los municipios y el amor por el turismo ecológico.  Para esto se proveen diferentes canales de atención entre ellos un portal web  de fácil uso y totalmente automatizado con posibilidad de pagos en línea para facilitar la interacción con los clientes</a:t>
            </a:r>
            <a:r>
              <a:rPr lang="es-ES" sz="1600" b="0" i="0" dirty="0">
                <a:effectLst/>
                <a:latin typeface="DM Sans" panose="020B0604020202020204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14412" y="223635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Propuesta del proyecto</a:t>
            </a:r>
            <a:br>
              <a:rPr lang="es-ES" dirty="0"/>
            </a:b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D07F10-9459-4810-9CA2-415B5105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07" y="652725"/>
            <a:ext cx="3114675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5F432A-8F29-4166-A669-2A9641EF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746" y="1533135"/>
            <a:ext cx="1365622" cy="2402032"/>
          </a:xfrm>
          <a:prstGeom prst="rect">
            <a:avLst/>
          </a:prstGeom>
        </p:spPr>
      </p:pic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14412" y="223635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Seguimiento al proyecto</a:t>
            </a:r>
            <a:br>
              <a:rPr lang="es-ES" dirty="0"/>
            </a:br>
            <a:endParaRPr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6D1DED9A-19DF-453A-9B2E-D85D01D47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24515"/>
              </p:ext>
            </p:extLst>
          </p:nvPr>
        </p:nvGraphicFramePr>
        <p:xfrm>
          <a:off x="1487841" y="2571750"/>
          <a:ext cx="5655468" cy="324802"/>
        </p:xfrm>
        <a:graphic>
          <a:graphicData uri="http://schemas.openxmlformats.org/drawingml/2006/table">
            <a:tbl>
              <a:tblPr firstRow="1" bandRow="1">
                <a:tableStyleId>{A5449937-DE8B-491D-B6C8-F8519D2F4B91}</a:tableStyleId>
              </a:tblPr>
              <a:tblGrid>
                <a:gridCol w="942578">
                  <a:extLst>
                    <a:ext uri="{9D8B030D-6E8A-4147-A177-3AD203B41FA5}">
                      <a16:colId xmlns:a16="http://schemas.microsoft.com/office/drawing/2014/main" val="984001984"/>
                    </a:ext>
                  </a:extLst>
                </a:gridCol>
                <a:gridCol w="942578">
                  <a:extLst>
                    <a:ext uri="{9D8B030D-6E8A-4147-A177-3AD203B41FA5}">
                      <a16:colId xmlns:a16="http://schemas.microsoft.com/office/drawing/2014/main" val="2511171677"/>
                    </a:ext>
                  </a:extLst>
                </a:gridCol>
                <a:gridCol w="942578">
                  <a:extLst>
                    <a:ext uri="{9D8B030D-6E8A-4147-A177-3AD203B41FA5}">
                      <a16:colId xmlns:a16="http://schemas.microsoft.com/office/drawing/2014/main" val="3022305120"/>
                    </a:ext>
                  </a:extLst>
                </a:gridCol>
                <a:gridCol w="942578">
                  <a:extLst>
                    <a:ext uri="{9D8B030D-6E8A-4147-A177-3AD203B41FA5}">
                      <a16:colId xmlns:a16="http://schemas.microsoft.com/office/drawing/2014/main" val="3444806844"/>
                    </a:ext>
                  </a:extLst>
                </a:gridCol>
                <a:gridCol w="942578">
                  <a:extLst>
                    <a:ext uri="{9D8B030D-6E8A-4147-A177-3AD203B41FA5}">
                      <a16:colId xmlns:a16="http://schemas.microsoft.com/office/drawing/2014/main" val="3604423249"/>
                    </a:ext>
                  </a:extLst>
                </a:gridCol>
                <a:gridCol w="942578">
                  <a:extLst>
                    <a:ext uri="{9D8B030D-6E8A-4147-A177-3AD203B41FA5}">
                      <a16:colId xmlns:a16="http://schemas.microsoft.com/office/drawing/2014/main" val="1980833750"/>
                    </a:ext>
                  </a:extLst>
                </a:gridCol>
              </a:tblGrid>
              <a:tr h="324802">
                <a:tc>
                  <a:txBody>
                    <a:bodyPr/>
                    <a:lstStyle/>
                    <a:p>
                      <a:r>
                        <a:rPr lang="es-CO" dirty="0"/>
                        <a:t>Sem1</a:t>
                      </a:r>
                      <a:endParaRPr lang="es-MX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Sem2</a:t>
                      </a:r>
                      <a:endParaRPr lang="es-MX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Sem3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Sem4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Sem5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Sem6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762415"/>
                  </a:ext>
                </a:extLst>
              </a:tr>
            </a:tbl>
          </a:graphicData>
        </a:graphic>
      </p:graphicFrame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CC1DF7E6-086C-451C-B81B-E7FEF35E1564}"/>
              </a:ext>
            </a:extLst>
          </p:cNvPr>
          <p:cNvSpPr/>
          <p:nvPr/>
        </p:nvSpPr>
        <p:spPr>
          <a:xfrm>
            <a:off x="3328988" y="3000375"/>
            <a:ext cx="92868" cy="471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7B04CB-6997-41C8-B2A0-58043468E4EA}"/>
              </a:ext>
            </a:extLst>
          </p:cNvPr>
          <p:cNvSpPr/>
          <p:nvPr/>
        </p:nvSpPr>
        <p:spPr>
          <a:xfrm>
            <a:off x="1937657" y="347536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>
                <a:solidFill>
                  <a:schemeClr val="accent1">
                    <a:lumMod val="50000"/>
                  </a:schemeClr>
                </a:solidFill>
                <a:latin typeface="Palatino Linotype" pitchFamily="18" charset="0"/>
              </a:rPr>
              <a:t>Porcentaje Planeado:  27%</a:t>
            </a:r>
          </a:p>
          <a:p>
            <a:r>
              <a:rPr lang="es-CO" dirty="0">
                <a:solidFill>
                  <a:schemeClr val="accent1">
                    <a:lumMod val="50000"/>
                  </a:schemeClr>
                </a:solidFill>
                <a:latin typeface="Palatino Linotype" pitchFamily="18" charset="0"/>
              </a:rPr>
              <a:t>Porcentaje  Completado (Real):  21%</a:t>
            </a:r>
          </a:p>
          <a:p>
            <a:r>
              <a:rPr lang="es-CO" dirty="0">
                <a:solidFill>
                  <a:schemeClr val="accent1">
                    <a:lumMod val="50000"/>
                  </a:schemeClr>
                </a:solidFill>
                <a:latin typeface="Palatino Linotype" pitchFamily="18" charset="0"/>
              </a:rPr>
              <a:t>SPI (Índice de Rendimiento del Cronograma) = 0,77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AE8E33-C7DB-4DC5-9378-9CFFD64F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73" y="1612736"/>
            <a:ext cx="4953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59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sp>
        <p:nvSpPr>
          <p:cNvPr id="639" name="Google Shape;639;p52"/>
          <p:cNvSpPr txBox="1">
            <a:spLocks noGrp="1"/>
          </p:cNvSpPr>
          <p:nvPr>
            <p:ph type="subTitle" idx="1"/>
          </p:nvPr>
        </p:nvSpPr>
        <p:spPr>
          <a:xfrm>
            <a:off x="704875" y="2043071"/>
            <a:ext cx="43359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Preguntas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info@lxecoturismo.com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32036987456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B32D4A-3681-48C1-BCC7-AE598B31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3" y="3635692"/>
            <a:ext cx="3696568" cy="752475"/>
          </a:xfrm>
          <a:prstGeom prst="rect">
            <a:avLst/>
          </a:prstGeom>
        </p:spPr>
      </p:pic>
      <p:pic>
        <p:nvPicPr>
          <p:cNvPr id="5122" name="Picture 2" descr="Murcia mira hacia el ecoturismo | La Verdad">
            <a:extLst>
              <a:ext uri="{FF2B5EF4-FFF2-40B4-BE49-F238E27FC236}">
                <a16:creationId xmlns:a16="http://schemas.microsoft.com/office/drawing/2014/main" id="{AD1A8F97-F809-43B2-B336-9747303F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44" y="774335"/>
            <a:ext cx="2436495" cy="35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7B8107-F114-417B-A233-9BDCD1E7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6" y="3037686"/>
            <a:ext cx="1624014" cy="4102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62000" y="2179994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/>
              <a:t>Equipo de </a:t>
            </a:r>
            <a:br>
              <a:rPr lang="es-ES" b="1" dirty="0"/>
            </a:br>
            <a:r>
              <a:rPr lang="es-ES" b="1" dirty="0"/>
              <a:t>trabajo y roles</a:t>
            </a:r>
            <a:br>
              <a:rPr lang="es-ES" b="1" dirty="0"/>
            </a:br>
            <a:br>
              <a:rPr lang="es-ES" dirty="0"/>
            </a:b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626294" y="1529219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53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1802312" y="2585438"/>
            <a:ext cx="508635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Equipo de trabajo y roles</a:t>
            </a:r>
            <a:endParaRPr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F46D6BF-0B21-4490-8E40-704FDD2C9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809374"/>
              </p:ext>
            </p:extLst>
          </p:nvPr>
        </p:nvGraphicFramePr>
        <p:xfrm>
          <a:off x="2628826" y="123189"/>
          <a:ext cx="4707805" cy="4733108"/>
        </p:xfrm>
        <a:graphic>
          <a:graphicData uri="http://schemas.openxmlformats.org/drawingml/2006/table">
            <a:tbl>
              <a:tblPr firstRow="1" firstCol="1" bandRow="1">
                <a:tableStyleId>{A5449937-DE8B-491D-B6C8-F8519D2F4B91}</a:tableStyleId>
              </a:tblPr>
              <a:tblGrid>
                <a:gridCol w="1314359">
                  <a:extLst>
                    <a:ext uri="{9D8B030D-6E8A-4147-A177-3AD203B41FA5}">
                      <a16:colId xmlns:a16="http://schemas.microsoft.com/office/drawing/2014/main" val="59807920"/>
                    </a:ext>
                  </a:extLst>
                </a:gridCol>
                <a:gridCol w="1641934">
                  <a:extLst>
                    <a:ext uri="{9D8B030D-6E8A-4147-A177-3AD203B41FA5}">
                      <a16:colId xmlns:a16="http://schemas.microsoft.com/office/drawing/2014/main" val="1584073251"/>
                    </a:ext>
                  </a:extLst>
                </a:gridCol>
                <a:gridCol w="1751512">
                  <a:extLst>
                    <a:ext uri="{9D8B030D-6E8A-4147-A177-3AD203B41FA5}">
                      <a16:colId xmlns:a16="http://schemas.microsoft.com/office/drawing/2014/main" val="2988810036"/>
                    </a:ext>
                  </a:extLst>
                </a:gridCol>
              </a:tblGrid>
              <a:tr h="173403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000" b="1" dirty="0">
                          <a:effectLst/>
                        </a:rPr>
                        <a:t>Roles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000" b="1" dirty="0">
                          <a:effectLst/>
                        </a:rPr>
                        <a:t>Funciones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1000" b="1" dirty="0">
                          <a:effectLst/>
                        </a:rPr>
                        <a:t>Responsable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/>
                </a:tc>
                <a:extLst>
                  <a:ext uri="{0D108BD9-81ED-4DB2-BD59-A6C34878D82A}">
                    <a16:rowId xmlns:a16="http://schemas.microsoft.com/office/drawing/2014/main" val="2324836559"/>
                  </a:ext>
                </a:extLst>
              </a:tr>
              <a:tr h="84640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 b="1" dirty="0">
                          <a:effectLst/>
                        </a:rPr>
                        <a:t>Gerente de proyecto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>
                    <a:solidFill>
                      <a:schemeClr val="accent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 dirty="0">
                          <a:effectLst/>
                        </a:rPr>
                        <a:t>Facilitador y principal responsable de lograr el objetivo del proyecto dentro de las condiciones de alcance, tiempo y costos definidos.</a:t>
                      </a: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>
                    <a:solidFill>
                      <a:schemeClr val="accent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 b="1" dirty="0">
                          <a:effectLst/>
                        </a:rPr>
                        <a:t>Carlos Arturo Merchán Herrera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>
                    <a:solidFill>
                      <a:schemeClr val="accent1">
                        <a:alpha val="1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136232"/>
                  </a:ext>
                </a:extLst>
              </a:tr>
              <a:tr h="890724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 b="1">
                          <a:effectLst/>
                        </a:rPr>
                        <a:t>Arquitecto</a:t>
                      </a:r>
                      <a:endParaRPr lang="en-US" sz="8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 dirty="0">
                          <a:effectLst/>
                        </a:rPr>
                        <a:t>Liderar las definiciones relacionadas con la arquitectura y diseño la solución acorde a los objetivos y requisitos del proyecto.</a:t>
                      </a: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 b="1" dirty="0">
                          <a:effectLst/>
                        </a:rPr>
                        <a:t>Rodrigo Bastidas Martínez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/>
                </a:tc>
                <a:extLst>
                  <a:ext uri="{0D108BD9-81ED-4DB2-BD59-A6C34878D82A}">
                    <a16:rowId xmlns:a16="http://schemas.microsoft.com/office/drawing/2014/main" val="996522374"/>
                  </a:ext>
                </a:extLst>
              </a:tr>
              <a:tr h="74032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8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Líder de desarrollo</a:t>
                      </a:r>
                      <a:endParaRPr lang="en-US" sz="8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54351" marR="54351" marT="0" marB="0">
                    <a:solidFill>
                      <a:schemeClr val="accent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Liderar las actividades de análisis, diseño, desarrollo e implementación de la aplicación cumpliendo con la arquitectura definida.</a:t>
                      </a:r>
                      <a:endParaRPr lang="en-US" sz="8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54351" marR="54351" marT="0" marB="0">
                    <a:solidFill>
                      <a:schemeClr val="accent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8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Natalia León Cardoza</a:t>
                      </a:r>
                      <a:endParaRPr lang="en-US" sz="8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54351" marR="54351" marT="0" marB="0">
                    <a:solidFill>
                      <a:schemeClr val="accent1">
                        <a:alpha val="1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734821"/>
                  </a:ext>
                </a:extLst>
              </a:tr>
              <a:tr h="119152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 b="1" dirty="0">
                          <a:effectLst/>
                        </a:rPr>
                        <a:t>Líder de requerimientos y calidad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 dirty="0">
                          <a:effectLst/>
                        </a:rPr>
                        <a:t>Velar por la correcta definición de los requisitos del sistema y la calidad en su implementación.  Apoya procesos de documentación, gestión de la configuración y cumplimiento de procesos definidos. </a:t>
                      </a: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 b="1" dirty="0">
                          <a:effectLst/>
                        </a:rPr>
                        <a:t>Luz Edith González Palencia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/>
                </a:tc>
                <a:extLst>
                  <a:ext uri="{0D108BD9-81ED-4DB2-BD59-A6C34878D82A}">
                    <a16:rowId xmlns:a16="http://schemas.microsoft.com/office/drawing/2014/main" val="1951360537"/>
                  </a:ext>
                </a:extLst>
              </a:tr>
              <a:tr h="890724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 b="1" dirty="0">
                          <a:effectLst/>
                        </a:rPr>
                        <a:t>Desarrollador senior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>
                    <a:solidFill>
                      <a:schemeClr val="accent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>
                          <a:effectLst/>
                        </a:rPr>
                        <a:t>Adelantar los desarrollos de la aplicación siguiendo lo recomendado en las buenas prácticas de ingeniería de software para la ejecución de estas actividades.</a:t>
                      </a:r>
                      <a:endParaRPr lang="en-US" sz="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>
                    <a:solidFill>
                      <a:schemeClr val="accent1">
                        <a:alpha val="1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es-CO" sz="800" b="1" dirty="0">
                          <a:effectLst/>
                        </a:rPr>
                        <a:t>Rigoberto Giraldo Carmona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1" marR="54351" marT="0" marB="0">
                    <a:solidFill>
                      <a:schemeClr val="accent1">
                        <a:alpha val="1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6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738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651535" y="244224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/>
              <a:t>WBS</a:t>
            </a:r>
            <a:br>
              <a:rPr lang="es-ES" dirty="0"/>
            </a:b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651535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20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1203032" y="348603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WBS</a:t>
            </a:r>
            <a:endParaRPr dirty="0"/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B377B26-8206-4210-9D8A-770ECCE4E4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34" y="643572"/>
            <a:ext cx="7690486" cy="38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2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98195" y="222047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/>
              <a:t>Requisitos Funcionales</a:t>
            </a: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98195" y="16363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864110"/>
      </p:ext>
    </p:extLst>
  </p:cSld>
  <p:clrMapOvr>
    <a:masterClrMapping/>
  </p:clrMapOvr>
</p:sld>
</file>

<file path=ppt/theme/theme1.xml><?xml version="1.0" encoding="utf-8"?>
<a:theme xmlns:a="http://schemas.openxmlformats.org/drawingml/2006/main" name="Free Tour Compan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6DD6B8"/>
      </a:accent1>
      <a:accent2>
        <a:srgbClr val="434343"/>
      </a:accent2>
      <a:accent3>
        <a:srgbClr val="78909C"/>
      </a:accent3>
      <a:accent4>
        <a:srgbClr val="4C9983"/>
      </a:accent4>
      <a:accent5>
        <a:srgbClr val="FFD966"/>
      </a:accent5>
      <a:accent6>
        <a:srgbClr val="F9CB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1CF5B3C487F45935B29771A3F7984" ma:contentTypeVersion="6" ma:contentTypeDescription="Create a new document." ma:contentTypeScope="" ma:versionID="ad837223304f6b10eb982905c8ea687a">
  <xsd:schema xmlns:xsd="http://www.w3.org/2001/XMLSchema" xmlns:xs="http://www.w3.org/2001/XMLSchema" xmlns:p="http://schemas.microsoft.com/office/2006/metadata/properties" xmlns:ns2="a03cf6cc-a91a-4b56-8556-3f542d6c4a90" targetNamespace="http://schemas.microsoft.com/office/2006/metadata/properties" ma:root="true" ma:fieldsID="fc50743606b58ef322d96204f720417e" ns2:_="">
    <xsd:import namespace="a03cf6cc-a91a-4b56-8556-3f542d6c4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cf6cc-a91a-4b56-8556-3f542d6c4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C3AFA-D393-4D2F-81E4-B60FD7C31D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BAF2C6-04E8-473F-A1AB-0F1D7302B8D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D1F8988-AAE1-4B66-B3EF-2285771E49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3cf6cc-a91a-4b56-8556-3f542d6c4a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1635</Words>
  <Application>Microsoft Office PowerPoint</Application>
  <PresentationFormat>On-screen Show (16:9)</PresentationFormat>
  <Paragraphs>358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Free Tour Company by Slidesgo</vt:lpstr>
      <vt:lpstr>LxEcoturismo</vt:lpstr>
      <vt:lpstr>Agenda</vt:lpstr>
      <vt:lpstr>Propuesta del proyecto </vt:lpstr>
      <vt:lpstr>Propuesta del proyecto </vt:lpstr>
      <vt:lpstr>Equipo de  trabajo y roles  </vt:lpstr>
      <vt:lpstr>Equipo de trabajo y roles</vt:lpstr>
      <vt:lpstr>WBS </vt:lpstr>
      <vt:lpstr>WBS</vt:lpstr>
      <vt:lpstr>Requisitos Funcionales</vt:lpstr>
      <vt:lpstr>ADMINISTRACIÓN</vt:lpstr>
      <vt:lpstr>AUTENTICACIÓN</vt:lpstr>
      <vt:lpstr>COTIZACIÓN</vt:lpstr>
      <vt:lpstr>RESERVA</vt:lpstr>
      <vt:lpstr>REPORTES</vt:lpstr>
      <vt:lpstr>Requisitos No Funcionales</vt:lpstr>
      <vt:lpstr>Requisitos No Funcionales</vt:lpstr>
      <vt:lpstr>Mockups</vt:lpstr>
      <vt:lpstr>AUTENTICACIÓN</vt:lpstr>
      <vt:lpstr>ADMINISTRACIÓN</vt:lpstr>
      <vt:lpstr>ADMINISTRACIÓN</vt:lpstr>
      <vt:lpstr>ADMINISTRACIÓN</vt:lpstr>
      <vt:lpstr>COTIZACIÓN</vt:lpstr>
      <vt:lpstr>COTIZACIÓN</vt:lpstr>
      <vt:lpstr>RESERVA</vt:lpstr>
      <vt:lpstr>REPORTES</vt:lpstr>
      <vt:lpstr>Estimación de esfuerzo</vt:lpstr>
      <vt:lpstr>Factores de peso de los casos de uso</vt:lpstr>
      <vt:lpstr>Factores de peso de los actores </vt:lpstr>
      <vt:lpstr>Factores de complejidad técnica</vt:lpstr>
      <vt:lpstr>Factores de complejidad técnica</vt:lpstr>
      <vt:lpstr>Resultados de Estimación</vt:lpstr>
      <vt:lpstr>CRONOGRAMA</vt:lpstr>
      <vt:lpstr>Costos</vt:lpstr>
      <vt:lpstr>COSTOS</vt:lpstr>
      <vt:lpstr>Riesgos</vt:lpstr>
      <vt:lpstr>Identificación de los  Riesgos</vt:lpstr>
      <vt:lpstr>Administración de la configuración</vt:lpstr>
      <vt:lpstr>Administración de la configuración </vt:lpstr>
      <vt:lpstr>Reporte Gerencial</vt:lpstr>
      <vt:lpstr>Seguimiento al proyecto 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LxEcoturismo</dc:title>
  <dc:creator>Rigo</dc:creator>
  <cp:lastModifiedBy>Luz Edith</cp:lastModifiedBy>
  <cp:revision>114</cp:revision>
  <dcterms:modified xsi:type="dcterms:W3CDTF">2020-08-27T18:16:38Z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0x0101003921CF5B3C487F45935B29771A3F7984</vt:lpwstr>
  </property>
</Properties>
</file>